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11" name="10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t>10/03/2015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A847CFC-816F-41D0-AAC0-9BF4FEBC753E}" type="datetimeFigureOut">
              <a:rPr lang="es-ES" smtClean="0"/>
              <a:t>10/03/2015</a:t>
            </a:fld>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908720"/>
            <a:ext cx="7776864" cy="2304256"/>
          </a:xfrm>
        </p:spPr>
        <p:txBody>
          <a:bodyPr>
            <a:normAutofit fontScale="90000"/>
          </a:bodyPr>
          <a:lstStyle/>
          <a:p>
            <a:pPr algn="ctr"/>
            <a:r>
              <a:rPr lang="es-CO" sz="3600" dirty="0">
                <a:effectLst/>
              </a:rPr>
              <a:t>PRINCIPIOS DEL ENTRENAMIENTO </a:t>
            </a:r>
            <a:r>
              <a:rPr lang="es-CO" sz="3600" dirty="0" smtClean="0">
                <a:effectLst/>
              </a:rPr>
              <a:t>DEPORTIVO: LA FUERZA</a:t>
            </a:r>
            <a:r>
              <a:rPr lang="es-CO" dirty="0">
                <a:effectLst/>
              </a:rPr>
              <a:t/>
            </a:r>
            <a:br>
              <a:rPr lang="es-CO" dirty="0">
                <a:effectLst/>
              </a:rPr>
            </a:br>
            <a:endParaRPr lang="es-CO" dirty="0"/>
          </a:p>
        </p:txBody>
      </p:sp>
      <p:sp>
        <p:nvSpPr>
          <p:cNvPr id="3" name="2 Subtítulo"/>
          <p:cNvSpPr>
            <a:spLocks noGrp="1"/>
          </p:cNvSpPr>
          <p:nvPr>
            <p:ph type="subTitle" idx="1"/>
          </p:nvPr>
        </p:nvSpPr>
        <p:spPr>
          <a:xfrm>
            <a:off x="539552" y="3645024"/>
            <a:ext cx="8064896" cy="2376264"/>
          </a:xfrm>
        </p:spPr>
        <p:txBody>
          <a:bodyPr>
            <a:normAutofit/>
          </a:bodyPr>
          <a:lstStyle/>
          <a:p>
            <a:pPr algn="just"/>
            <a:r>
              <a:rPr lang="es-CO" sz="2400" b="1" dirty="0" smtClean="0">
                <a:solidFill>
                  <a:srgbClr val="002060"/>
                </a:solidFill>
              </a:rPr>
              <a:t>Síntesis presentada para estudiantes del grado décimo y undécimo</a:t>
            </a:r>
          </a:p>
          <a:p>
            <a:pPr algn="just"/>
            <a:endParaRPr lang="es-CO" sz="2400" b="1" dirty="0">
              <a:solidFill>
                <a:srgbClr val="002060"/>
              </a:solidFill>
            </a:endParaRPr>
          </a:p>
          <a:p>
            <a:pPr algn="just"/>
            <a:r>
              <a:rPr lang="es-CO" sz="2400" b="1" dirty="0" smtClean="0">
                <a:solidFill>
                  <a:srgbClr val="002060"/>
                </a:solidFill>
              </a:rPr>
              <a:t>Docente: José Manuel Letrado Guerrero </a:t>
            </a:r>
            <a:endParaRPr lang="es-CO" sz="2400" b="1" dirty="0">
              <a:solidFill>
                <a:srgbClr val="002060"/>
              </a:solidFill>
            </a:endParaRPr>
          </a:p>
        </p:txBody>
      </p:sp>
    </p:spTree>
    <p:extLst>
      <p:ext uri="{BB962C8B-B14F-4D97-AF65-F5344CB8AC3E}">
        <p14:creationId xmlns:p14="http://schemas.microsoft.com/office/powerpoint/2010/main" val="359523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183880" cy="4475984"/>
          </a:xfrm>
        </p:spPr>
        <p:txBody>
          <a:bodyPr/>
          <a:lstStyle/>
          <a:p>
            <a:pPr marL="0" indent="0">
              <a:buNone/>
            </a:pPr>
            <a:r>
              <a:rPr lang="es-CO" sz="1400" b="1" dirty="0" smtClean="0"/>
              <a:t>B.</a:t>
            </a:r>
            <a:r>
              <a:rPr lang="es-CO" sz="1400" b="1" dirty="0">
                <a:solidFill>
                  <a:srgbClr val="0070C0"/>
                </a:solidFill>
              </a:rPr>
              <a:t>  </a:t>
            </a:r>
            <a:r>
              <a:rPr lang="es-CO" sz="1400" b="1" dirty="0" smtClean="0">
                <a:solidFill>
                  <a:srgbClr val="0070C0"/>
                </a:solidFill>
              </a:rPr>
              <a:t>Métodos </a:t>
            </a:r>
            <a:r>
              <a:rPr lang="es-CO" sz="1400" b="1" dirty="0">
                <a:solidFill>
                  <a:srgbClr val="0070C0"/>
                </a:solidFill>
              </a:rPr>
              <a:t>en </a:t>
            </a:r>
            <a:endParaRPr lang="es-CO" sz="1400" b="1" dirty="0" smtClean="0">
              <a:solidFill>
                <a:srgbClr val="0070C0"/>
              </a:solidFill>
            </a:endParaRPr>
          </a:p>
          <a:p>
            <a:pPr marL="0" indent="0">
              <a:buNone/>
            </a:pPr>
            <a:r>
              <a:rPr lang="es-CO" sz="1400" b="1" dirty="0" smtClean="0">
                <a:solidFill>
                  <a:srgbClr val="0070C0"/>
                </a:solidFill>
              </a:rPr>
              <a:t>régimen </a:t>
            </a:r>
            <a:r>
              <a:rPr lang="es-CO" sz="1400" b="1" dirty="0">
                <a:solidFill>
                  <a:srgbClr val="0070C0"/>
                </a:solidFill>
              </a:rPr>
              <a:t>de </a:t>
            </a:r>
            <a:endParaRPr lang="es-CO" sz="1400" b="1" dirty="0" smtClean="0">
              <a:solidFill>
                <a:srgbClr val="0070C0"/>
              </a:solidFill>
            </a:endParaRPr>
          </a:p>
          <a:p>
            <a:pPr marL="0" indent="0">
              <a:buNone/>
            </a:pPr>
            <a:r>
              <a:rPr lang="es-CO" sz="1400" b="1" dirty="0" smtClean="0">
                <a:solidFill>
                  <a:srgbClr val="0070C0"/>
                </a:solidFill>
              </a:rPr>
              <a:t>Contracción</a:t>
            </a:r>
          </a:p>
          <a:p>
            <a:pPr marL="0" indent="0">
              <a:buNone/>
            </a:pPr>
            <a:r>
              <a:rPr lang="es-CO" sz="1400" b="1" dirty="0" smtClean="0">
                <a:solidFill>
                  <a:srgbClr val="0070C0"/>
                </a:solidFill>
              </a:rPr>
              <a:t> </a:t>
            </a:r>
            <a:r>
              <a:rPr lang="es-CO" sz="1400" b="1" dirty="0">
                <a:solidFill>
                  <a:srgbClr val="0070C0"/>
                </a:solidFill>
              </a:rPr>
              <a:t>isométrica</a:t>
            </a:r>
            <a:endParaRPr lang="es-CO" sz="1400" dirty="0">
              <a:solidFill>
                <a:srgbClr val="0070C0"/>
              </a:solidFill>
            </a:endParaRPr>
          </a:p>
          <a:p>
            <a:pPr marL="0" indent="0">
              <a:buNone/>
            </a:pPr>
            <a:endParaRPr lang="es-CO" dirty="0"/>
          </a:p>
        </p:txBody>
      </p:sp>
      <p:sp>
        <p:nvSpPr>
          <p:cNvPr id="4" name="1 Título"/>
          <p:cNvSpPr>
            <a:spLocks noGrp="1"/>
          </p:cNvSpPr>
          <p:nvPr>
            <p:ph type="title"/>
          </p:nvPr>
        </p:nvSpPr>
        <p:spPr>
          <a:xfrm>
            <a:off x="467544" y="476672"/>
            <a:ext cx="8183880" cy="1224136"/>
          </a:xfrm>
        </p:spPr>
        <p:txBody>
          <a:bodyPr>
            <a:normAutofit/>
          </a:bodyPr>
          <a:lstStyle/>
          <a:p>
            <a:pPr algn="ctr"/>
            <a:r>
              <a:rPr lang="es-CO" sz="1400" dirty="0">
                <a:solidFill>
                  <a:srgbClr val="00B050"/>
                </a:solidFill>
                <a:effectLst/>
              </a:rPr>
              <a:t>González Badillo y Gorostiaga (1995), establecen una clasificación más amplia y específica de los sistemas de entrenamiento de la fuerza </a:t>
            </a:r>
            <a:r>
              <a:rPr lang="es-CO" sz="1300" dirty="0">
                <a:solidFill>
                  <a:srgbClr val="00B050"/>
                </a:solidFill>
                <a:effectLst/>
              </a:rPr>
              <a:t/>
            </a:r>
            <a:br>
              <a:rPr lang="es-CO" sz="1300" dirty="0">
                <a:solidFill>
                  <a:srgbClr val="00B050"/>
                </a:solidFill>
                <a:effectLst/>
              </a:rPr>
            </a:br>
            <a:r>
              <a:rPr lang="es-CO" sz="2200" dirty="0">
                <a:solidFill>
                  <a:srgbClr val="00B050"/>
                </a:solidFill>
                <a:effectLst/>
              </a:rPr>
              <a:t>1.Métodos de entrenamiento de la fuerza máxima</a:t>
            </a:r>
            <a:r>
              <a:rPr lang="es-CO" sz="2200" dirty="0">
                <a:solidFill>
                  <a:srgbClr val="00B0F0"/>
                </a:solidFill>
                <a:effectLst/>
              </a:rPr>
              <a:t/>
            </a:r>
            <a:br>
              <a:rPr lang="es-CO" sz="2200" dirty="0">
                <a:solidFill>
                  <a:srgbClr val="00B0F0"/>
                </a:solidFill>
                <a:effectLst/>
              </a:rPr>
            </a:br>
            <a:endParaRPr lang="es-CO" sz="2200" dirty="0">
              <a:solidFill>
                <a:srgbClr val="00B0F0"/>
              </a:solidFill>
            </a:endParaRPr>
          </a:p>
        </p:txBody>
      </p:sp>
      <p:sp>
        <p:nvSpPr>
          <p:cNvPr id="5" name="4 Redondear rectángulo de esquina del mismo lado"/>
          <p:cNvSpPr/>
          <p:nvPr/>
        </p:nvSpPr>
        <p:spPr>
          <a:xfrm>
            <a:off x="2411760" y="1484784"/>
            <a:ext cx="6264696" cy="100811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CO" sz="1200" i="1" dirty="0"/>
              <a:t>Método de contracción isométrica máxima</a:t>
            </a:r>
            <a:r>
              <a:rPr lang="es-CO" sz="1200" dirty="0"/>
              <a:t>. Es un método donde se realizan contracciones musculares en diferentes ángulos de la articulación que duran entre 3 y 6 segundos. La velocidad con la que se aplique la contracción hará que el efecto se acerque más a la fuerza máxima o hacia la fuerza explosiva.</a:t>
            </a:r>
          </a:p>
        </p:txBody>
      </p:sp>
      <p:sp>
        <p:nvSpPr>
          <p:cNvPr id="6" name="5 Rectángulo"/>
          <p:cNvSpPr/>
          <p:nvPr/>
        </p:nvSpPr>
        <p:spPr>
          <a:xfrm>
            <a:off x="496679" y="2365857"/>
            <a:ext cx="1800200" cy="3384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900" dirty="0" smtClean="0">
                <a:solidFill>
                  <a:srgbClr val="002060"/>
                </a:solidFill>
              </a:rPr>
              <a:t>La </a:t>
            </a:r>
            <a:r>
              <a:rPr lang="es-CO" sz="900" dirty="0">
                <a:solidFill>
                  <a:srgbClr val="002060"/>
                </a:solidFill>
              </a:rPr>
              <a:t>característica fundamental de éste método es que los ejercicios se desarrollan de forma estática, provocándose una tensión muscular (Pérez Caballero, 2003). Entre las ventajas de este método encontramos el gran efecto que tiene sobre la coordinación intramuscular algunos inconvenientes como el poco efecto sobre la masa muscular, la nula </a:t>
            </a:r>
            <a:r>
              <a:rPr lang="es-CO" sz="900" dirty="0" smtClean="0">
                <a:solidFill>
                  <a:srgbClr val="002060"/>
                </a:solidFill>
              </a:rPr>
              <a:t>capitalización </a:t>
            </a:r>
            <a:r>
              <a:rPr lang="es-CO" sz="900" dirty="0">
                <a:solidFill>
                  <a:srgbClr val="002060"/>
                </a:solidFill>
              </a:rPr>
              <a:t>y el efecto negativo sobre la coordinación muscular. En la contracción isométrica podemos distinguir 3 formas de trabajo:</a:t>
            </a:r>
          </a:p>
        </p:txBody>
      </p:sp>
      <p:sp>
        <p:nvSpPr>
          <p:cNvPr id="7" name="6 Redondear rectángulo de esquina del mismo lado"/>
          <p:cNvSpPr/>
          <p:nvPr/>
        </p:nvSpPr>
        <p:spPr>
          <a:xfrm>
            <a:off x="2411760" y="2726922"/>
            <a:ext cx="6264695" cy="9001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CO" sz="1200" i="1" dirty="0"/>
              <a:t>Método de contracción isométrica hasta la fatiga</a:t>
            </a:r>
            <a:r>
              <a:rPr lang="es-CO" sz="1200" dirty="0"/>
              <a:t>. Es un método donde se realizan contracciones durante 20 segundos o más pero al 60-90% del máximo. El efecto sobre la hipertrofia parece ser algo mayor que en el de la contracción isométrica máxima.</a:t>
            </a:r>
          </a:p>
        </p:txBody>
      </p:sp>
      <p:sp>
        <p:nvSpPr>
          <p:cNvPr id="8" name="7 Redondear rectángulo de esquina del mismo lado"/>
          <p:cNvSpPr/>
          <p:nvPr/>
        </p:nvSpPr>
        <p:spPr>
          <a:xfrm>
            <a:off x="2411760" y="3789040"/>
            <a:ext cx="6264695" cy="172819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CO" sz="1200" i="1" dirty="0"/>
              <a:t>Método de contracción isométrica </a:t>
            </a:r>
            <a:r>
              <a:rPr lang="es-CO" sz="1200" i="1" dirty="0" err="1"/>
              <a:t>estato</a:t>
            </a:r>
            <a:r>
              <a:rPr lang="es-CO" sz="1200" i="1" dirty="0"/>
              <a:t>-dinámico</a:t>
            </a:r>
            <a:r>
              <a:rPr lang="es-CO" sz="1200" dirty="0"/>
              <a:t>. Es un método similar en la forma a los métodos de “contrastes”. Se realiza con una sobrecarga del 60% de la fuerza máxima concéntrica (aproximadamente) y el ejecutante utiliza el ángulo que desee, ejecutando el ejercicio en dos fases: una primera en situación isométrica máxima que dura 2-3 segundos e inmediatamente, una contracción concéntrica explosiva. El número de repeticiones por serie es de 4 a 6 y las series también de 4 a 6.</a:t>
            </a:r>
          </a:p>
        </p:txBody>
      </p:sp>
    </p:spTree>
    <p:extLst>
      <p:ext uri="{BB962C8B-B14F-4D97-AF65-F5344CB8AC3E}">
        <p14:creationId xmlns:p14="http://schemas.microsoft.com/office/powerpoint/2010/main" val="48100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916832"/>
            <a:ext cx="8183880" cy="4329792"/>
          </a:xfrm>
        </p:spPr>
        <p:txBody>
          <a:bodyPr/>
          <a:lstStyle/>
          <a:p>
            <a:pPr marL="0" indent="0">
              <a:buNone/>
            </a:pPr>
            <a:endParaRPr lang="es-CO" sz="1400" b="1" dirty="0" smtClean="0"/>
          </a:p>
          <a:p>
            <a:pPr marL="0" indent="0">
              <a:buNone/>
            </a:pPr>
            <a:r>
              <a:rPr lang="es-CO" sz="1600" b="1" dirty="0" smtClean="0"/>
              <a:t>C. </a:t>
            </a:r>
            <a:r>
              <a:rPr lang="es-CO" sz="1400" b="1" dirty="0"/>
              <a:t> </a:t>
            </a:r>
            <a:r>
              <a:rPr lang="es-CO" sz="1400" b="1" dirty="0">
                <a:solidFill>
                  <a:srgbClr val="7030A0"/>
                </a:solidFill>
              </a:rPr>
              <a:t> </a:t>
            </a:r>
            <a:r>
              <a:rPr lang="es-CO" sz="1600" b="1" dirty="0" smtClean="0">
                <a:solidFill>
                  <a:srgbClr val="7030A0"/>
                </a:solidFill>
              </a:rPr>
              <a:t>Método </a:t>
            </a:r>
            <a:r>
              <a:rPr lang="es-CO" sz="1600" b="1" dirty="0">
                <a:solidFill>
                  <a:srgbClr val="7030A0"/>
                </a:solidFill>
              </a:rPr>
              <a:t>en régimen </a:t>
            </a:r>
            <a:endParaRPr lang="es-CO" sz="1600" b="1" dirty="0" smtClean="0">
              <a:solidFill>
                <a:srgbClr val="7030A0"/>
              </a:solidFill>
            </a:endParaRPr>
          </a:p>
          <a:p>
            <a:pPr marL="0" indent="0">
              <a:buNone/>
            </a:pPr>
            <a:r>
              <a:rPr lang="es-CO" sz="1600" b="1" dirty="0" smtClean="0">
                <a:solidFill>
                  <a:srgbClr val="7030A0"/>
                </a:solidFill>
              </a:rPr>
              <a:t>de </a:t>
            </a:r>
            <a:r>
              <a:rPr lang="es-CO" sz="1600" b="1" dirty="0">
                <a:solidFill>
                  <a:srgbClr val="7030A0"/>
                </a:solidFill>
              </a:rPr>
              <a:t>contracción excéntrica</a:t>
            </a:r>
            <a:endParaRPr lang="es-CO" sz="1600" dirty="0">
              <a:solidFill>
                <a:srgbClr val="7030A0"/>
              </a:solidFill>
            </a:endParaRPr>
          </a:p>
          <a:p>
            <a:pPr marL="0" indent="0">
              <a:buNone/>
            </a:pPr>
            <a:endParaRPr lang="es-CO" dirty="0"/>
          </a:p>
        </p:txBody>
      </p:sp>
      <p:sp>
        <p:nvSpPr>
          <p:cNvPr id="4" name="1 Título"/>
          <p:cNvSpPr>
            <a:spLocks noGrp="1"/>
          </p:cNvSpPr>
          <p:nvPr>
            <p:ph type="title"/>
          </p:nvPr>
        </p:nvSpPr>
        <p:spPr>
          <a:xfrm>
            <a:off x="755576" y="836712"/>
            <a:ext cx="8183880" cy="1656184"/>
          </a:xfrm>
        </p:spPr>
        <p:txBody>
          <a:bodyPr>
            <a:normAutofit/>
          </a:bodyPr>
          <a:lstStyle/>
          <a:p>
            <a:pPr algn="ctr"/>
            <a:r>
              <a:rPr lang="es-CO" sz="1400" dirty="0">
                <a:solidFill>
                  <a:srgbClr val="00B050"/>
                </a:solidFill>
                <a:effectLst/>
              </a:rPr>
              <a:t>González Badillo y Gorostiaga (1995), establecen una clasificación más amplia y específica de los sistemas de entrenamiento de la fuerza </a:t>
            </a:r>
            <a:r>
              <a:rPr lang="es-CO" sz="1300" dirty="0">
                <a:solidFill>
                  <a:srgbClr val="00B050"/>
                </a:solidFill>
                <a:effectLst/>
              </a:rPr>
              <a:t/>
            </a:r>
            <a:br>
              <a:rPr lang="es-CO" sz="1300" dirty="0">
                <a:solidFill>
                  <a:srgbClr val="00B050"/>
                </a:solidFill>
                <a:effectLst/>
              </a:rPr>
            </a:br>
            <a:r>
              <a:rPr lang="es-CO" sz="2000" dirty="0">
                <a:solidFill>
                  <a:srgbClr val="00B050"/>
                </a:solidFill>
                <a:effectLst/>
              </a:rPr>
              <a:t>1.Métodos de entrenamiento de la fuerza máxima</a:t>
            </a:r>
            <a:r>
              <a:rPr lang="es-CO" sz="2000" dirty="0">
                <a:solidFill>
                  <a:srgbClr val="0070C0"/>
                </a:solidFill>
                <a:effectLst/>
              </a:rPr>
              <a:t/>
            </a:r>
            <a:br>
              <a:rPr lang="es-CO" sz="2000" dirty="0">
                <a:solidFill>
                  <a:srgbClr val="0070C0"/>
                </a:solidFill>
                <a:effectLst/>
              </a:rPr>
            </a:br>
            <a:r>
              <a:rPr lang="es-CO" sz="2200" dirty="0">
                <a:solidFill>
                  <a:srgbClr val="0070C0"/>
                </a:solidFill>
                <a:effectLst/>
              </a:rPr>
              <a:t/>
            </a:r>
            <a:br>
              <a:rPr lang="es-CO" sz="2200" dirty="0">
                <a:solidFill>
                  <a:srgbClr val="0070C0"/>
                </a:solidFill>
                <a:effectLst/>
              </a:rPr>
            </a:br>
            <a:endParaRPr lang="es-CO" sz="2200" dirty="0">
              <a:solidFill>
                <a:srgbClr val="0070C0"/>
              </a:solidFill>
            </a:endParaRPr>
          </a:p>
        </p:txBody>
      </p:sp>
      <p:sp>
        <p:nvSpPr>
          <p:cNvPr id="5" name="4 Rectángulo redondeado"/>
          <p:cNvSpPr/>
          <p:nvPr/>
        </p:nvSpPr>
        <p:spPr>
          <a:xfrm>
            <a:off x="3779912" y="2028412"/>
            <a:ext cx="4320480"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400" dirty="0">
                <a:solidFill>
                  <a:schemeClr val="tx1"/>
                </a:solidFill>
              </a:rPr>
              <a:t>Este sistema, no debe aplicarse de forma aislada, sino combinado con los métodos concéntricos. Además, se realiza a intensidades entre el 100 y 140% de la concéntrica máxima, con 1-6 repeticiones por serie y 4-5 series. El tiempo de duración de la acción excéntrica es de 3 a 8 segundos.</a:t>
            </a:r>
          </a:p>
          <a:p>
            <a:r>
              <a:rPr lang="es-CO" sz="1400" dirty="0">
                <a:solidFill>
                  <a:schemeClr val="tx1"/>
                </a:solidFill>
              </a:rPr>
              <a:t>    El trabajo excéntrico mejora, más que cualquier otro método, la fuerza de los tejidos conectivos y por tanto la fuerza elástica.</a:t>
            </a:r>
          </a:p>
        </p:txBody>
      </p:sp>
      <p:sp>
        <p:nvSpPr>
          <p:cNvPr id="6" name="5 Rectángulo"/>
          <p:cNvSpPr/>
          <p:nvPr/>
        </p:nvSpPr>
        <p:spPr>
          <a:xfrm>
            <a:off x="569399" y="2996952"/>
            <a:ext cx="2664296"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400" dirty="0">
                <a:solidFill>
                  <a:schemeClr val="tx1"/>
                </a:solidFill>
              </a:rPr>
              <a:t>El método de contracción excéntrica o entrenamiento dinámico negativo, sólo es aconsejable para deportistas expertos en el trabajo de fuerza y utilizable lejos de competiciones.</a:t>
            </a:r>
          </a:p>
        </p:txBody>
      </p:sp>
    </p:spTree>
    <p:extLst>
      <p:ext uri="{BB962C8B-B14F-4D97-AF65-F5344CB8AC3E}">
        <p14:creationId xmlns:p14="http://schemas.microsoft.com/office/powerpoint/2010/main" val="2343365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700808"/>
            <a:ext cx="8183880" cy="4320480"/>
          </a:xfrm>
        </p:spPr>
        <p:txBody>
          <a:bodyPr/>
          <a:lstStyle/>
          <a:p>
            <a:pPr marL="0" indent="0">
              <a:buNone/>
            </a:pPr>
            <a:endParaRPr lang="es-CO" dirty="0"/>
          </a:p>
        </p:txBody>
      </p:sp>
      <p:sp>
        <p:nvSpPr>
          <p:cNvPr id="4" name="1 Título"/>
          <p:cNvSpPr>
            <a:spLocks noGrp="1"/>
          </p:cNvSpPr>
          <p:nvPr>
            <p:ph type="title"/>
          </p:nvPr>
        </p:nvSpPr>
        <p:spPr>
          <a:xfrm>
            <a:off x="467544" y="548680"/>
            <a:ext cx="8183880" cy="1440160"/>
          </a:xfrm>
        </p:spPr>
        <p:txBody>
          <a:bodyPr>
            <a:normAutofit fontScale="90000"/>
          </a:bodyPr>
          <a:lstStyle/>
          <a:p>
            <a:pPr algn="ctr"/>
            <a:r>
              <a:rPr lang="es-CO" sz="1400" dirty="0">
                <a:solidFill>
                  <a:srgbClr val="00B050"/>
                </a:solidFill>
                <a:effectLst/>
              </a:rPr>
              <a:t>González Badillo y Gorostiaga (1995), establecen una clasificación más amplia y específica de los sistemas de entrenamiento de la fuerza </a:t>
            </a:r>
            <a:r>
              <a:rPr lang="es-CO" sz="1300" dirty="0">
                <a:solidFill>
                  <a:srgbClr val="00B050"/>
                </a:solidFill>
                <a:effectLst/>
              </a:rPr>
              <a:t/>
            </a:r>
            <a:br>
              <a:rPr lang="es-CO" sz="1300" dirty="0">
                <a:solidFill>
                  <a:srgbClr val="00B050"/>
                </a:solidFill>
                <a:effectLst/>
              </a:rPr>
            </a:br>
            <a:r>
              <a:rPr lang="es-CO" sz="2400" dirty="0">
                <a:solidFill>
                  <a:srgbClr val="0070C0"/>
                </a:solidFill>
                <a:effectLst/>
              </a:rPr>
              <a:t>2.     Métodos de entrenamiento de la fuerza explosiva y explosivo-elástica</a:t>
            </a:r>
            <a:r>
              <a:rPr lang="es-CO" sz="2200" dirty="0">
                <a:solidFill>
                  <a:srgbClr val="00B0F0"/>
                </a:solidFill>
                <a:effectLst/>
              </a:rPr>
              <a:t/>
            </a:r>
            <a:br>
              <a:rPr lang="es-CO" sz="2200" dirty="0">
                <a:solidFill>
                  <a:srgbClr val="00B0F0"/>
                </a:solidFill>
                <a:effectLst/>
              </a:rPr>
            </a:br>
            <a:endParaRPr lang="es-CO" sz="2200" dirty="0">
              <a:solidFill>
                <a:srgbClr val="00B0F0"/>
              </a:solidFill>
            </a:endParaRPr>
          </a:p>
        </p:txBody>
      </p:sp>
      <p:sp>
        <p:nvSpPr>
          <p:cNvPr id="5" name="4 Rectángulo redondeado"/>
          <p:cNvSpPr/>
          <p:nvPr/>
        </p:nvSpPr>
        <p:spPr>
          <a:xfrm>
            <a:off x="530393" y="1772816"/>
            <a:ext cx="1440160" cy="4104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600" dirty="0">
                <a:solidFill>
                  <a:schemeClr val="tx1"/>
                </a:solidFill>
              </a:rPr>
              <a:t>García Badillo y Gorostiaga (1995) dividen los métodos para el entrenamiento de la fuerza explosiva y explosivo-elástica en 7 formas de trabajo:</a:t>
            </a:r>
          </a:p>
        </p:txBody>
      </p:sp>
      <p:sp>
        <p:nvSpPr>
          <p:cNvPr id="10" name="9 Rectángulo redondeado"/>
          <p:cNvSpPr/>
          <p:nvPr/>
        </p:nvSpPr>
        <p:spPr>
          <a:xfrm>
            <a:off x="2000221" y="4673116"/>
            <a:ext cx="6705903"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CO" sz="1200" b="1" i="1" dirty="0" smtClean="0">
                <a:solidFill>
                  <a:srgbClr val="002060"/>
                </a:solidFill>
              </a:rPr>
              <a:t>5. Método </a:t>
            </a:r>
            <a:r>
              <a:rPr lang="es-CO" sz="1200" b="1" i="1" dirty="0">
                <a:solidFill>
                  <a:srgbClr val="002060"/>
                </a:solidFill>
              </a:rPr>
              <a:t>excéntrico-concéntrico explosivo</a:t>
            </a:r>
            <a:r>
              <a:rPr lang="es-CO" sz="1200" b="1" dirty="0">
                <a:solidFill>
                  <a:srgbClr val="002060"/>
                </a:solidFill>
              </a:rPr>
              <a:t>. </a:t>
            </a:r>
            <a:r>
              <a:rPr lang="es-CO" sz="1200" dirty="0">
                <a:solidFill>
                  <a:srgbClr val="002060"/>
                </a:solidFill>
              </a:rPr>
              <a:t>Este método tiene como objetivo principal la utilización de la energía elástica. Se requiere una intensidad aproximada del 70-90% con de 6 a 8 repeticiones, en 3-5 series y con una pausa de 5 minutos. La fase excéntrica debe ser muy brusca y la fase concéntrica muy explosiva, siendo el paso de una fase a la otra muy breve. </a:t>
            </a:r>
          </a:p>
        </p:txBody>
      </p:sp>
      <p:sp>
        <p:nvSpPr>
          <p:cNvPr id="15" name="14 Rectángulo redondeado"/>
          <p:cNvSpPr/>
          <p:nvPr/>
        </p:nvSpPr>
        <p:spPr>
          <a:xfrm>
            <a:off x="1970553" y="3392164"/>
            <a:ext cx="6677303"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200" i="1" dirty="0" smtClean="0">
                <a:solidFill>
                  <a:srgbClr val="002060"/>
                </a:solidFill>
              </a:rPr>
              <a:t>4. </a:t>
            </a:r>
            <a:r>
              <a:rPr lang="es-CO" sz="1200" b="1" i="1" dirty="0" smtClean="0">
                <a:solidFill>
                  <a:srgbClr val="002060"/>
                </a:solidFill>
              </a:rPr>
              <a:t>Método </a:t>
            </a:r>
            <a:r>
              <a:rPr lang="es-CO" sz="1200" b="1" i="1" dirty="0">
                <a:solidFill>
                  <a:srgbClr val="002060"/>
                </a:solidFill>
              </a:rPr>
              <a:t>de esfuerzos dinámicos</a:t>
            </a:r>
            <a:r>
              <a:rPr lang="es-CO" sz="1200" b="1" dirty="0">
                <a:solidFill>
                  <a:srgbClr val="002060"/>
                </a:solidFill>
              </a:rPr>
              <a:t>. </a:t>
            </a:r>
            <a:r>
              <a:rPr lang="es-CO" sz="1200" dirty="0">
                <a:solidFill>
                  <a:srgbClr val="002060"/>
                </a:solidFill>
              </a:rPr>
              <a:t>Este método tiene como objetivo principal la frecuencia de impulsos y sincronización de las unidades motoras. Se requiere una intensidad aproximada del 30-70% con de 6 a 10 repeticiones, en 3-5 series y con una pausa de 3-5 minutos. La velocidad de ejecución será máxima o explosiva</a:t>
            </a:r>
          </a:p>
        </p:txBody>
      </p:sp>
      <p:sp>
        <p:nvSpPr>
          <p:cNvPr id="16" name="15 Rectángulo redondeado"/>
          <p:cNvSpPr/>
          <p:nvPr/>
        </p:nvSpPr>
        <p:spPr>
          <a:xfrm>
            <a:off x="1941953" y="1916832"/>
            <a:ext cx="6705903"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200" b="1" i="1" dirty="0" smtClean="0">
                <a:solidFill>
                  <a:srgbClr val="002060"/>
                </a:solidFill>
              </a:rPr>
              <a:t>1.Método </a:t>
            </a:r>
            <a:r>
              <a:rPr lang="es-CO" sz="1200" b="1" i="1" dirty="0">
                <a:solidFill>
                  <a:srgbClr val="002060"/>
                </a:solidFill>
              </a:rPr>
              <a:t>de intensidades máximas </a:t>
            </a:r>
            <a:r>
              <a:rPr lang="es-CO" sz="1200" i="1" dirty="0" smtClean="0">
                <a:solidFill>
                  <a:srgbClr val="002060"/>
                </a:solidFill>
              </a:rPr>
              <a:t>2.</a:t>
            </a:r>
            <a:r>
              <a:rPr lang="es-CO" sz="1200" dirty="0" smtClean="0">
                <a:solidFill>
                  <a:srgbClr val="002060"/>
                </a:solidFill>
              </a:rPr>
              <a:t> </a:t>
            </a:r>
            <a:r>
              <a:rPr lang="es-CO" sz="1200" b="1" i="1" dirty="0">
                <a:solidFill>
                  <a:srgbClr val="002060"/>
                </a:solidFill>
              </a:rPr>
              <a:t>Método concéntrico puro </a:t>
            </a:r>
            <a:r>
              <a:rPr lang="es-CO" sz="1200" i="1" dirty="0" smtClean="0">
                <a:solidFill>
                  <a:srgbClr val="002060"/>
                </a:solidFill>
              </a:rPr>
              <a:t>. </a:t>
            </a:r>
            <a:r>
              <a:rPr lang="es-CO" sz="1200" b="1" i="1" dirty="0" smtClean="0">
                <a:solidFill>
                  <a:srgbClr val="002060"/>
                </a:solidFill>
              </a:rPr>
              <a:t>3 Método </a:t>
            </a:r>
            <a:r>
              <a:rPr lang="es-CO" sz="1200" b="1" i="1" dirty="0">
                <a:solidFill>
                  <a:srgbClr val="002060"/>
                </a:solidFill>
              </a:rPr>
              <a:t>de contrastes con cargas altas y </a:t>
            </a:r>
            <a:r>
              <a:rPr lang="es-CO" sz="1200" b="1" i="1" dirty="0" smtClean="0">
                <a:solidFill>
                  <a:srgbClr val="002060"/>
                </a:solidFill>
              </a:rPr>
              <a:t>ligeras</a:t>
            </a:r>
            <a:r>
              <a:rPr lang="es-CO" sz="1200" dirty="0" smtClean="0">
                <a:solidFill>
                  <a:srgbClr val="002060"/>
                </a:solidFill>
              </a:rPr>
              <a:t>: Estos métodos son  </a:t>
            </a:r>
            <a:endParaRPr lang="es-CO" sz="1200" dirty="0">
              <a:solidFill>
                <a:srgbClr val="002060"/>
              </a:solidFill>
            </a:endParaRPr>
          </a:p>
          <a:p>
            <a:pPr lvl="0"/>
            <a:r>
              <a:rPr lang="es-CO" sz="1200" dirty="0" smtClean="0">
                <a:solidFill>
                  <a:srgbClr val="002060"/>
                </a:solidFill>
              </a:rPr>
              <a:t> iguales a los </a:t>
            </a:r>
            <a:r>
              <a:rPr lang="es-CO" sz="1200" dirty="0">
                <a:solidFill>
                  <a:srgbClr val="002060"/>
                </a:solidFill>
              </a:rPr>
              <a:t>mencionado en los de fuerza </a:t>
            </a:r>
            <a:r>
              <a:rPr lang="es-CO" sz="1200" dirty="0" smtClean="0">
                <a:solidFill>
                  <a:srgbClr val="002060"/>
                </a:solidFill>
              </a:rPr>
              <a:t>máxima. pero difiere es la velocidad máxima de ejecución </a:t>
            </a:r>
            <a:endParaRPr lang="es-CO" sz="1200" dirty="0">
              <a:solidFill>
                <a:srgbClr val="002060"/>
              </a:solidFill>
            </a:endParaRPr>
          </a:p>
        </p:txBody>
      </p:sp>
    </p:spTree>
    <p:extLst>
      <p:ext uri="{BB962C8B-B14F-4D97-AF65-F5344CB8AC3E}">
        <p14:creationId xmlns:p14="http://schemas.microsoft.com/office/powerpoint/2010/main" val="141521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7544" y="620688"/>
            <a:ext cx="8183880" cy="1440160"/>
          </a:xfrm>
        </p:spPr>
        <p:txBody>
          <a:bodyPr>
            <a:normAutofit fontScale="90000"/>
          </a:bodyPr>
          <a:lstStyle/>
          <a:p>
            <a:pPr algn="ctr"/>
            <a:r>
              <a:rPr lang="es-CO" sz="1400" dirty="0">
                <a:solidFill>
                  <a:srgbClr val="00B050"/>
                </a:solidFill>
                <a:effectLst/>
              </a:rPr>
              <a:t>González Badillo y Gorostiaga (1995), establecen una clasificación más amplia y específica de los sistemas de entrenamiento de la fuerza </a:t>
            </a:r>
            <a:r>
              <a:rPr lang="es-CO" sz="1300" dirty="0">
                <a:solidFill>
                  <a:srgbClr val="00B050"/>
                </a:solidFill>
                <a:effectLst/>
              </a:rPr>
              <a:t/>
            </a:r>
            <a:br>
              <a:rPr lang="es-CO" sz="1300" dirty="0">
                <a:solidFill>
                  <a:srgbClr val="00B050"/>
                </a:solidFill>
                <a:effectLst/>
              </a:rPr>
            </a:br>
            <a:r>
              <a:rPr lang="es-CO" sz="2400" dirty="0">
                <a:solidFill>
                  <a:srgbClr val="0070C0"/>
                </a:solidFill>
                <a:effectLst/>
              </a:rPr>
              <a:t>2.     Métodos de entrenamiento de la fuerza explosiva y explosivo-elástica</a:t>
            </a:r>
            <a:r>
              <a:rPr lang="es-CO" sz="2200" dirty="0">
                <a:solidFill>
                  <a:srgbClr val="00B0F0"/>
                </a:solidFill>
                <a:effectLst/>
              </a:rPr>
              <a:t/>
            </a:r>
            <a:br>
              <a:rPr lang="es-CO" sz="2200" dirty="0">
                <a:solidFill>
                  <a:srgbClr val="00B0F0"/>
                </a:solidFill>
                <a:effectLst/>
              </a:rPr>
            </a:br>
            <a:endParaRPr lang="es-CO" sz="2200" dirty="0">
              <a:solidFill>
                <a:srgbClr val="00B0F0"/>
              </a:solidFill>
            </a:endParaRPr>
          </a:p>
        </p:txBody>
      </p:sp>
      <p:sp>
        <p:nvSpPr>
          <p:cNvPr id="5" name="4 Marcador de contenido"/>
          <p:cNvSpPr>
            <a:spLocks noGrp="1"/>
          </p:cNvSpPr>
          <p:nvPr>
            <p:ph idx="1"/>
          </p:nvPr>
        </p:nvSpPr>
        <p:spPr>
          <a:xfrm>
            <a:off x="2123728" y="1844824"/>
            <a:ext cx="6632345" cy="25937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CO" sz="1200" b="1" i="1" dirty="0" smtClean="0">
                <a:solidFill>
                  <a:srgbClr val="002060"/>
                </a:solidFill>
              </a:rPr>
              <a:t>6.Método polimétrico</a:t>
            </a:r>
            <a:r>
              <a:rPr lang="es-CO" sz="1200" dirty="0" smtClean="0">
                <a:solidFill>
                  <a:srgbClr val="002060"/>
                </a:solidFill>
              </a:rPr>
              <a:t>. </a:t>
            </a:r>
            <a:r>
              <a:rPr lang="es-CO" sz="1200" dirty="0">
                <a:solidFill>
                  <a:srgbClr val="002060"/>
                </a:solidFill>
              </a:rPr>
              <a:t>Este método tiene como objetivo principal la mejora de todos los procesos </a:t>
            </a:r>
            <a:r>
              <a:rPr lang="es-CO" sz="1200" dirty="0" smtClean="0">
                <a:solidFill>
                  <a:srgbClr val="002060"/>
                </a:solidFill>
              </a:rPr>
              <a:t>neuromusculares. </a:t>
            </a:r>
            <a:r>
              <a:rPr lang="es-CO" sz="1200" dirty="0">
                <a:solidFill>
                  <a:srgbClr val="002060"/>
                </a:solidFill>
              </a:rPr>
              <a:t>La intensidad puede ser</a:t>
            </a:r>
            <a:r>
              <a:rPr lang="es-CO" sz="1200" dirty="0" smtClean="0">
                <a:solidFill>
                  <a:srgbClr val="002060"/>
                </a:solidFill>
              </a:rPr>
              <a:t>: </a:t>
            </a:r>
            <a:r>
              <a:rPr lang="es-CO" sz="1200" dirty="0">
                <a:solidFill>
                  <a:srgbClr val="002060"/>
                </a:solidFill>
              </a:rPr>
              <a:t>Baja: saltos simples para superar pequeños obstáculos.</a:t>
            </a:r>
          </a:p>
          <a:p>
            <a:pPr lvl="1"/>
            <a:r>
              <a:rPr lang="es-CO" sz="1200" dirty="0">
                <a:solidFill>
                  <a:srgbClr val="002060"/>
                </a:solidFill>
              </a:rPr>
              <a:t>Media: multisaltos con poco desplazamiento y saltos en profundidad de 20-40 cm.</a:t>
            </a:r>
          </a:p>
          <a:p>
            <a:pPr lvl="1"/>
            <a:r>
              <a:rPr lang="es-CO" sz="1200" dirty="0">
                <a:solidFill>
                  <a:srgbClr val="002060"/>
                </a:solidFill>
              </a:rPr>
              <a:t>Alta: multisaltos con desplazamientos amplios, caídas desde 50-80cm y saltos con pequeñas cargas.</a:t>
            </a:r>
          </a:p>
          <a:p>
            <a:pPr lvl="1"/>
            <a:r>
              <a:rPr lang="es-CO" sz="1200" dirty="0">
                <a:solidFill>
                  <a:srgbClr val="002060"/>
                </a:solidFill>
              </a:rPr>
              <a:t>Máxima: caídas desde alturas mayores y saltos con grandes cargas</a:t>
            </a:r>
            <a:r>
              <a:rPr lang="es-CO" sz="1200" dirty="0" smtClean="0">
                <a:solidFill>
                  <a:srgbClr val="002060"/>
                </a:solidFill>
              </a:rPr>
              <a:t>.</a:t>
            </a:r>
            <a:r>
              <a:rPr lang="es-CO" sz="1200" dirty="0"/>
              <a:t> </a:t>
            </a:r>
            <a:r>
              <a:rPr lang="es-CO" sz="1200" dirty="0">
                <a:solidFill>
                  <a:srgbClr val="002060"/>
                </a:solidFill>
              </a:rPr>
              <a:t>Se realizarían de 5 a 10 repeticiones, en 3-5 series y con una pausa de 3-10 minutos. La velocidad de ejecución será máxima o explosiva. Este método mejora todos los procesos neuromusculares del deportista.</a:t>
            </a:r>
          </a:p>
          <a:p>
            <a:pPr lvl="1"/>
            <a:endParaRPr lang="es-CO" sz="1200" dirty="0">
              <a:solidFill>
                <a:srgbClr val="002060"/>
              </a:solidFill>
            </a:endParaRPr>
          </a:p>
          <a:p>
            <a:pPr lvl="0"/>
            <a:endParaRPr lang="es-CO" sz="1200" dirty="0">
              <a:solidFill>
                <a:srgbClr val="002060"/>
              </a:solidFill>
            </a:endParaRPr>
          </a:p>
        </p:txBody>
      </p:sp>
      <p:sp>
        <p:nvSpPr>
          <p:cNvPr id="6" name="5 Rectángulo redondeado"/>
          <p:cNvSpPr/>
          <p:nvPr/>
        </p:nvSpPr>
        <p:spPr>
          <a:xfrm>
            <a:off x="530393" y="1628800"/>
            <a:ext cx="1440160" cy="4104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600" dirty="0">
                <a:solidFill>
                  <a:schemeClr val="tx1"/>
                </a:solidFill>
              </a:rPr>
              <a:t>García Badillo y Gorostiaga (1995) dividen los métodos para el entrenamiento de la fuerza explosiva y explosivo-elástica en 7 formas de trabajo:</a:t>
            </a:r>
          </a:p>
        </p:txBody>
      </p:sp>
      <p:sp>
        <p:nvSpPr>
          <p:cNvPr id="7" name="6 Rectángulo redondeado"/>
          <p:cNvSpPr/>
          <p:nvPr/>
        </p:nvSpPr>
        <p:spPr>
          <a:xfrm>
            <a:off x="2123728" y="4509120"/>
            <a:ext cx="655272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CO" sz="1400" b="1" i="1" dirty="0" smtClean="0">
                <a:solidFill>
                  <a:srgbClr val="002060"/>
                </a:solidFill>
              </a:rPr>
              <a:t>7. Método </a:t>
            </a:r>
            <a:r>
              <a:rPr lang="es-CO" sz="1400" b="1" i="1" dirty="0">
                <a:solidFill>
                  <a:srgbClr val="002060"/>
                </a:solidFill>
              </a:rPr>
              <a:t>basado en la potencia de ejecución</a:t>
            </a:r>
            <a:r>
              <a:rPr lang="es-CO" sz="1400" b="1" dirty="0">
                <a:solidFill>
                  <a:srgbClr val="002060"/>
                </a:solidFill>
              </a:rPr>
              <a:t>. </a:t>
            </a:r>
            <a:r>
              <a:rPr lang="es-CO" sz="1400" dirty="0">
                <a:solidFill>
                  <a:srgbClr val="002060"/>
                </a:solidFill>
              </a:rPr>
              <a:t>Este método es igual al mencionado en los de fuerza </a:t>
            </a:r>
            <a:r>
              <a:rPr lang="es-CO" sz="1400" dirty="0" smtClean="0">
                <a:solidFill>
                  <a:srgbClr val="002060"/>
                </a:solidFill>
              </a:rPr>
              <a:t>máxima, pero se busca velocidad en la </a:t>
            </a:r>
            <a:r>
              <a:rPr lang="es-CO" sz="1400" dirty="0" err="1" smtClean="0">
                <a:solidFill>
                  <a:srgbClr val="002060"/>
                </a:solidFill>
              </a:rPr>
              <a:t>ejecuciòn</a:t>
            </a:r>
            <a:r>
              <a:rPr lang="es-CO" sz="1400" dirty="0" smtClean="0">
                <a:solidFill>
                  <a:srgbClr val="002060"/>
                </a:solidFill>
              </a:rPr>
              <a:t> </a:t>
            </a:r>
            <a:endParaRPr lang="es-CO" sz="1400" dirty="0">
              <a:solidFill>
                <a:srgbClr val="002060"/>
              </a:solidFill>
            </a:endParaRPr>
          </a:p>
        </p:txBody>
      </p:sp>
    </p:spTree>
    <p:extLst>
      <p:ext uri="{BB962C8B-B14F-4D97-AF65-F5344CB8AC3E}">
        <p14:creationId xmlns:p14="http://schemas.microsoft.com/office/powerpoint/2010/main" val="1074481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31540" y="1699738"/>
            <a:ext cx="8532948" cy="5041630"/>
          </a:xfrm>
        </p:spPr>
        <p:txBody>
          <a:bodyPr/>
          <a:lstStyle/>
          <a:p>
            <a:pPr marL="0" indent="0">
              <a:buNone/>
            </a:pPr>
            <a:r>
              <a:rPr lang="es-CO" b="1" dirty="0"/>
              <a:t>4.     Métodos de entrenamiento de la resistencia a la fuerza</a:t>
            </a:r>
            <a:endParaRPr lang="es-CO" dirty="0"/>
          </a:p>
          <a:p>
            <a:pPr marL="0" indent="0">
              <a:buNone/>
            </a:pPr>
            <a:endParaRPr lang="es-CO" dirty="0"/>
          </a:p>
        </p:txBody>
      </p:sp>
      <p:sp>
        <p:nvSpPr>
          <p:cNvPr id="4" name="1 Título"/>
          <p:cNvSpPr>
            <a:spLocks noGrp="1"/>
          </p:cNvSpPr>
          <p:nvPr>
            <p:ph type="title"/>
          </p:nvPr>
        </p:nvSpPr>
        <p:spPr>
          <a:xfrm>
            <a:off x="467544" y="764704"/>
            <a:ext cx="8183880" cy="1512168"/>
          </a:xfrm>
        </p:spPr>
        <p:txBody>
          <a:bodyPr>
            <a:normAutofit/>
          </a:bodyPr>
          <a:lstStyle/>
          <a:p>
            <a:pPr algn="ctr"/>
            <a:r>
              <a:rPr lang="es-CO" sz="1400" dirty="0">
                <a:solidFill>
                  <a:srgbClr val="00B050"/>
                </a:solidFill>
                <a:effectLst/>
              </a:rPr>
              <a:t>González Badillo y Gorostiaga (1995), establecen una clasificación más amplia y específica de los sistemas de entrenamiento de la fuerza </a:t>
            </a:r>
            <a:r>
              <a:rPr lang="es-CO" sz="1300" dirty="0">
                <a:solidFill>
                  <a:srgbClr val="00B050"/>
                </a:solidFill>
                <a:effectLst/>
              </a:rPr>
              <a:t/>
            </a:r>
            <a:br>
              <a:rPr lang="es-CO" sz="1300" dirty="0">
                <a:solidFill>
                  <a:srgbClr val="00B050"/>
                </a:solidFill>
                <a:effectLst/>
              </a:rPr>
            </a:br>
            <a:r>
              <a:rPr lang="es-CO" sz="2000" dirty="0">
                <a:solidFill>
                  <a:srgbClr val="7030A0"/>
                </a:solidFill>
                <a:effectLst/>
              </a:rPr>
              <a:t>3.     Métodos de entrenamiento de la fuerza reactiva</a:t>
            </a:r>
            <a:br>
              <a:rPr lang="es-CO" sz="2000" dirty="0">
                <a:solidFill>
                  <a:srgbClr val="7030A0"/>
                </a:solidFill>
                <a:effectLst/>
              </a:rPr>
            </a:br>
            <a:r>
              <a:rPr lang="es-CO" sz="2200" dirty="0">
                <a:solidFill>
                  <a:srgbClr val="00B0F0"/>
                </a:solidFill>
                <a:effectLst/>
              </a:rPr>
              <a:t/>
            </a:r>
            <a:br>
              <a:rPr lang="es-CO" sz="2200" dirty="0">
                <a:solidFill>
                  <a:srgbClr val="00B0F0"/>
                </a:solidFill>
                <a:effectLst/>
              </a:rPr>
            </a:br>
            <a:endParaRPr lang="es-CO" sz="2200" dirty="0">
              <a:solidFill>
                <a:srgbClr val="00B0F0"/>
              </a:solidFill>
            </a:endParaRPr>
          </a:p>
        </p:txBody>
      </p:sp>
      <p:sp>
        <p:nvSpPr>
          <p:cNvPr id="5" name="4 Rectángulo redondeado"/>
          <p:cNvSpPr/>
          <p:nvPr/>
        </p:nvSpPr>
        <p:spPr>
          <a:xfrm>
            <a:off x="431540" y="1669085"/>
            <a:ext cx="828092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   </a:t>
            </a:r>
            <a:r>
              <a:rPr lang="es-CO" sz="1400" b="1" dirty="0"/>
              <a:t> </a:t>
            </a:r>
            <a:r>
              <a:rPr lang="es-CO" sz="1400" b="1" dirty="0">
                <a:solidFill>
                  <a:schemeClr val="tx1"/>
                </a:solidFill>
              </a:rPr>
              <a:t>El método de entrenamiento para la fuerza reactiva</a:t>
            </a:r>
            <a:r>
              <a:rPr lang="es-CO" sz="1400" dirty="0">
                <a:solidFill>
                  <a:schemeClr val="tx1"/>
                </a:solidFill>
              </a:rPr>
              <a:t>, se entrena con el método </a:t>
            </a:r>
            <a:r>
              <a:rPr lang="es-CO" sz="1400" dirty="0" smtClean="0">
                <a:solidFill>
                  <a:schemeClr val="tx1"/>
                </a:solidFill>
              </a:rPr>
              <a:t>polimétrico, </a:t>
            </a:r>
            <a:r>
              <a:rPr lang="es-CO" sz="1400" dirty="0">
                <a:solidFill>
                  <a:schemeClr val="tx1"/>
                </a:solidFill>
              </a:rPr>
              <a:t>incidiendo en la fase del paso del estiramiento al acortamiento en el ciclo estiramiento-acortamiento (CEA). Para que esto se dé, es necesario que el ejercicio se realice sin cargas o con medios que aligeren el peso. Como métodos generales valen los </a:t>
            </a:r>
            <a:r>
              <a:rPr lang="es-CO" sz="1400" dirty="0" smtClean="0">
                <a:solidFill>
                  <a:schemeClr val="tx1"/>
                </a:solidFill>
              </a:rPr>
              <a:t>polimétricos </a:t>
            </a:r>
            <a:r>
              <a:rPr lang="es-CO" sz="1400" dirty="0">
                <a:solidFill>
                  <a:schemeClr val="tx1"/>
                </a:solidFill>
              </a:rPr>
              <a:t>mencionados en el apartado anterior, pero sin cargas y con un menor tiempo de </a:t>
            </a:r>
            <a:r>
              <a:rPr lang="es-CO" sz="1400" dirty="0" smtClean="0">
                <a:solidFill>
                  <a:schemeClr val="tx1"/>
                </a:solidFill>
              </a:rPr>
              <a:t>contacto. </a:t>
            </a:r>
            <a:r>
              <a:rPr lang="es-CO" sz="1400" b="1" dirty="0" smtClean="0">
                <a:solidFill>
                  <a:schemeClr val="tx1"/>
                </a:solidFill>
              </a:rPr>
              <a:t>Usado en los ejercicios con TRX</a:t>
            </a:r>
            <a:endParaRPr lang="es-CO" sz="1400" b="1" dirty="0">
              <a:solidFill>
                <a:schemeClr val="tx1"/>
              </a:solidFill>
            </a:endParaRPr>
          </a:p>
        </p:txBody>
      </p:sp>
      <p:sp>
        <p:nvSpPr>
          <p:cNvPr id="6" name="5 Rectángulo"/>
          <p:cNvSpPr/>
          <p:nvPr/>
        </p:nvSpPr>
        <p:spPr>
          <a:xfrm>
            <a:off x="538776" y="3356992"/>
            <a:ext cx="8173683" cy="369332"/>
          </a:xfrm>
          <a:prstGeom prst="rect">
            <a:avLst/>
          </a:prstGeom>
        </p:spPr>
        <p:txBody>
          <a:bodyPr wrap="square">
            <a:spAutoFit/>
          </a:bodyPr>
          <a:lstStyle/>
          <a:p>
            <a:r>
              <a:rPr lang="es-CO" b="1" dirty="0"/>
              <a:t>4.     Métodos de entrenamiento de la resistencia a la fuerza</a:t>
            </a:r>
            <a:endParaRPr lang="es-CO" dirty="0"/>
          </a:p>
        </p:txBody>
      </p:sp>
      <p:sp>
        <p:nvSpPr>
          <p:cNvPr id="7" name="6 Rectángulo"/>
          <p:cNvSpPr/>
          <p:nvPr/>
        </p:nvSpPr>
        <p:spPr>
          <a:xfrm>
            <a:off x="431540" y="3726324"/>
            <a:ext cx="2556284" cy="2510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200" dirty="0">
                <a:solidFill>
                  <a:srgbClr val="002060"/>
                </a:solidFill>
              </a:rPr>
              <a:t>El objetivo principal de estos métodos es permitir al deportista realizar todas las acciones que exijan la competición con la intensidad adecuada, de manera eficaz y durante todo el tiempo que ésta dure. No se puede hablar de un método concreto ya que cada deporte tiene su tratamiento específico</a:t>
            </a:r>
            <a:r>
              <a:rPr lang="es-CO" sz="1200" dirty="0" smtClean="0">
                <a:solidFill>
                  <a:srgbClr val="002060"/>
                </a:solidFill>
              </a:rPr>
              <a:t>.</a:t>
            </a:r>
            <a:r>
              <a:rPr lang="es-CO" sz="1200" dirty="0"/>
              <a:t>    </a:t>
            </a:r>
            <a:r>
              <a:rPr lang="es-CO" sz="1200" dirty="0">
                <a:solidFill>
                  <a:srgbClr val="002060"/>
                </a:solidFill>
              </a:rPr>
              <a:t> Este método, tiene unas características diferenciales:</a:t>
            </a:r>
          </a:p>
          <a:p>
            <a:pPr algn="just"/>
            <a:endParaRPr lang="es-CO" sz="1200" dirty="0">
              <a:solidFill>
                <a:srgbClr val="002060"/>
              </a:solidFill>
            </a:endParaRPr>
          </a:p>
        </p:txBody>
      </p:sp>
      <p:sp>
        <p:nvSpPr>
          <p:cNvPr id="8" name="7 Rectángulo redondeado"/>
          <p:cNvSpPr/>
          <p:nvPr/>
        </p:nvSpPr>
        <p:spPr>
          <a:xfrm>
            <a:off x="3419871" y="3726324"/>
            <a:ext cx="5292587" cy="27270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CO" sz="1200" dirty="0">
                <a:solidFill>
                  <a:srgbClr val="002060"/>
                </a:solidFill>
              </a:rPr>
              <a:t>Se aplica una sobrecarga a vencer superior a la de competición.</a:t>
            </a:r>
          </a:p>
          <a:p>
            <a:pPr lvl="0"/>
            <a:r>
              <a:rPr lang="es-CO" sz="1200" dirty="0">
                <a:solidFill>
                  <a:srgbClr val="002060"/>
                </a:solidFill>
              </a:rPr>
              <a:t>La duración del estímulo está en relación con la de competición.</a:t>
            </a:r>
          </a:p>
          <a:p>
            <a:pPr lvl="0"/>
            <a:r>
              <a:rPr lang="es-CO" sz="1200" dirty="0">
                <a:solidFill>
                  <a:srgbClr val="002060"/>
                </a:solidFill>
              </a:rPr>
              <a:t>El número de repeticiones por serie supera al de cualquier otro método de entrenamiento y la pausa entre las series es la más corta (entre 1-2 minutos).</a:t>
            </a:r>
          </a:p>
          <a:p>
            <a:pPr lvl="0"/>
            <a:r>
              <a:rPr lang="es-CO" sz="1200" dirty="0">
                <a:solidFill>
                  <a:srgbClr val="002060"/>
                </a:solidFill>
              </a:rPr>
              <a:t>El ejercicio que se utilice en el entrenamiento debe ser semejante al de competición en cuanto a técnica, fuentes energéticas, exigencias de fuerza, etc</a:t>
            </a:r>
            <a:r>
              <a:rPr lang="es-CO" sz="1200" dirty="0" smtClean="0">
                <a:solidFill>
                  <a:srgbClr val="002060"/>
                </a:solidFill>
              </a:rPr>
              <a:t>. </a:t>
            </a:r>
            <a:r>
              <a:rPr lang="es-CO" sz="1200" dirty="0">
                <a:solidFill>
                  <a:srgbClr val="002060"/>
                </a:solidFill>
              </a:rPr>
              <a:t>Para el trabajo de la resistencia a la fuerza, la sobrecarga estaría entre un 40-60% a ritmo de competición y la duración sería el tiempo de competición. Se realizarían de 10-12 series, con 6-8 ejercicios de 20 a 30 repeticiones y un descanso de 20 a 60 segundos.</a:t>
            </a:r>
          </a:p>
        </p:txBody>
      </p:sp>
    </p:spTree>
    <p:extLst>
      <p:ext uri="{BB962C8B-B14F-4D97-AF65-F5344CB8AC3E}">
        <p14:creationId xmlns:p14="http://schemas.microsoft.com/office/powerpoint/2010/main" val="338381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4664"/>
            <a:ext cx="8183880" cy="1051560"/>
          </a:xfrm>
        </p:spPr>
        <p:txBody>
          <a:bodyPr>
            <a:normAutofit fontScale="90000"/>
          </a:bodyPr>
          <a:lstStyle/>
          <a:p>
            <a:pPr algn="ctr"/>
            <a:r>
              <a:rPr lang="es-CO" dirty="0">
                <a:effectLst/>
              </a:rPr>
              <a:t>Bibliografía</a:t>
            </a:r>
            <a:br>
              <a:rPr lang="es-CO" dirty="0">
                <a:effectLst/>
              </a:rPr>
            </a:br>
            <a:endParaRPr lang="es-CO" dirty="0"/>
          </a:p>
        </p:txBody>
      </p:sp>
      <p:sp>
        <p:nvSpPr>
          <p:cNvPr id="3" name="2 Marcador de contenido"/>
          <p:cNvSpPr>
            <a:spLocks noGrp="1"/>
          </p:cNvSpPr>
          <p:nvPr>
            <p:ph idx="1"/>
          </p:nvPr>
        </p:nvSpPr>
        <p:spPr>
          <a:xfrm>
            <a:off x="539552" y="1052736"/>
            <a:ext cx="8183880" cy="5184576"/>
          </a:xfrm>
        </p:spPr>
        <p:txBody>
          <a:bodyPr>
            <a:normAutofit fontScale="55000" lnSpcReduction="20000"/>
          </a:bodyPr>
          <a:lstStyle/>
          <a:p>
            <a:pPr lvl="0"/>
            <a:r>
              <a:rPr lang="es-CO" dirty="0"/>
              <a:t>González Badillo, J. J. y Gorostiaga, E. (1995). </a:t>
            </a:r>
            <a:r>
              <a:rPr lang="es-CO" i="1" dirty="0"/>
              <a:t>Fundamentos del entrenamiento de la fuerza.</a:t>
            </a:r>
            <a:r>
              <a:rPr lang="es-CO" dirty="0"/>
              <a:t> </a:t>
            </a:r>
            <a:r>
              <a:rPr lang="es-CO" i="1" dirty="0"/>
              <a:t>Aplicación al alto rendimiento deportivo</a:t>
            </a:r>
            <a:r>
              <a:rPr lang="es-CO" dirty="0"/>
              <a:t>. Barcelona: </a:t>
            </a:r>
            <a:r>
              <a:rPr lang="es-CO" dirty="0" err="1"/>
              <a:t>Inde</a:t>
            </a:r>
            <a:r>
              <a:rPr lang="es-CO" dirty="0"/>
              <a:t>.</a:t>
            </a:r>
          </a:p>
          <a:p>
            <a:pPr lvl="0"/>
            <a:r>
              <a:rPr lang="en-US" dirty="0"/>
              <a:t>Grosser, M. y </a:t>
            </a:r>
            <a:r>
              <a:rPr lang="en-US" dirty="0" err="1"/>
              <a:t>Starischka</a:t>
            </a:r>
            <a:r>
              <a:rPr lang="en-US" dirty="0"/>
              <a:t>, S. (1989). </a:t>
            </a:r>
            <a:r>
              <a:rPr lang="es-CO" i="1" dirty="0" err="1"/>
              <a:t>Tests</a:t>
            </a:r>
            <a:r>
              <a:rPr lang="es-CO" i="1" dirty="0"/>
              <a:t> de la Condición física</a:t>
            </a:r>
            <a:r>
              <a:rPr lang="es-CO" dirty="0"/>
              <a:t>. México: Martínez Roca.</a:t>
            </a:r>
          </a:p>
          <a:p>
            <a:pPr lvl="0"/>
            <a:r>
              <a:rPr lang="es-CO" dirty="0" err="1"/>
              <a:t>Matveev</a:t>
            </a:r>
            <a:r>
              <a:rPr lang="es-CO" dirty="0"/>
              <a:t>, L. (1992). </a:t>
            </a:r>
            <a:r>
              <a:rPr lang="es-CO" i="1" dirty="0"/>
              <a:t>Fundamentos del entrenamiento deportivo</a:t>
            </a:r>
            <a:r>
              <a:rPr lang="es-CO" dirty="0"/>
              <a:t>. Moscú: </a:t>
            </a:r>
            <a:r>
              <a:rPr lang="es-CO" dirty="0" err="1"/>
              <a:t>Ráduga</a:t>
            </a:r>
            <a:r>
              <a:rPr lang="es-CO" dirty="0"/>
              <a:t>.</a:t>
            </a:r>
          </a:p>
          <a:p>
            <a:pPr lvl="0"/>
            <a:r>
              <a:rPr lang="es-CO" dirty="0"/>
              <a:t>Navarro Valdivieso, F. (1996). </a:t>
            </a:r>
            <a:r>
              <a:rPr lang="es-CO" i="1" dirty="0"/>
              <a:t>Metodología del entrenamiento para el desarrollo de la resistencia</a:t>
            </a:r>
            <a:r>
              <a:rPr lang="es-CO" dirty="0"/>
              <a:t>. Máster de Alto Rendimiento Deportivo. Comité Olímpico Español. Madrid: Universidad Autónoma de Madrid.</a:t>
            </a:r>
          </a:p>
          <a:p>
            <a:pPr lvl="0"/>
            <a:r>
              <a:rPr lang="es-CO" dirty="0"/>
              <a:t>Navarro Valdivieso, F. (1998). </a:t>
            </a:r>
            <a:r>
              <a:rPr lang="es-CO" i="1" dirty="0"/>
              <a:t>La resistencia</a:t>
            </a:r>
            <a:r>
              <a:rPr lang="es-CO" dirty="0"/>
              <a:t>. Madrid: </a:t>
            </a:r>
            <a:r>
              <a:rPr lang="es-CO" dirty="0" err="1"/>
              <a:t>Gymnos</a:t>
            </a:r>
            <a:r>
              <a:rPr lang="es-CO" dirty="0"/>
              <a:t>.</a:t>
            </a:r>
          </a:p>
          <a:p>
            <a:pPr lvl="0"/>
            <a:r>
              <a:rPr lang="es-CO" dirty="0"/>
              <a:t>Pérez Caballero, C. (2003). </a:t>
            </a:r>
            <a:r>
              <a:rPr lang="es-CO" i="1" dirty="0"/>
              <a:t>Metodología y valoración del entrenamiento de la fuerza</a:t>
            </a:r>
            <a:r>
              <a:rPr lang="es-CO" dirty="0"/>
              <a:t>. Gabinete de Planificación y Control del Entrenamiento del Servicio de Actividades Deportivas. Murcia: Universidad de Murcia.</a:t>
            </a:r>
          </a:p>
          <a:p>
            <a:pPr lvl="0"/>
            <a:r>
              <a:rPr lang="es-CO" dirty="0"/>
              <a:t>Porta, J. (1988). Las capacidades físicas básicas. En J. R. </a:t>
            </a:r>
            <a:r>
              <a:rPr lang="es-CO" dirty="0" err="1"/>
              <a:t>Barbany</a:t>
            </a:r>
            <a:r>
              <a:rPr lang="es-CO" dirty="0"/>
              <a:t>. (Ed.), </a:t>
            </a:r>
            <a:r>
              <a:rPr lang="es-CO" i="1" dirty="0"/>
              <a:t>Programas y contenidos de la educación físico-deportiva en BUP y FP</a:t>
            </a:r>
            <a:r>
              <a:rPr lang="es-CO" dirty="0"/>
              <a:t>(pp. 155-337). Barcelona: </a:t>
            </a:r>
            <a:r>
              <a:rPr lang="es-CO" dirty="0" err="1"/>
              <a:t>Paidotribo</a:t>
            </a:r>
            <a:r>
              <a:rPr lang="es-CO" dirty="0"/>
              <a:t>.</a:t>
            </a:r>
          </a:p>
          <a:p>
            <a:pPr lvl="0"/>
            <a:r>
              <a:rPr lang="es-CO" dirty="0"/>
              <a:t>Rodríguez, P. L. y Moreno, J. A. (1996). La iniciación al voleibol como medio para una formación integral en Educación Física. En J. A. Moreno y P. L Rodríguez. (Eds.), </a:t>
            </a:r>
            <a:r>
              <a:rPr lang="es-CO" i="1" dirty="0"/>
              <a:t>Aprendizaje deportivo (pp. 283-310). </a:t>
            </a:r>
            <a:r>
              <a:rPr lang="es-CO" dirty="0"/>
              <a:t>Murcia: Gráficas </a:t>
            </a:r>
            <a:r>
              <a:rPr lang="es-CO" dirty="0" err="1"/>
              <a:t>Yuliá</a:t>
            </a:r>
            <a:r>
              <a:rPr lang="es-CO" dirty="0"/>
              <a:t>.</a:t>
            </a:r>
          </a:p>
          <a:p>
            <a:pPr lvl="0"/>
            <a:r>
              <a:rPr lang="es-CO" dirty="0" err="1"/>
              <a:t>Serrabona</a:t>
            </a:r>
            <a:r>
              <a:rPr lang="es-CO" dirty="0"/>
              <a:t>, M. (1999). El entrenamiento de la resistencia en el jugador de baloncesto. </a:t>
            </a:r>
            <a:r>
              <a:rPr lang="es-CO" i="1" dirty="0"/>
              <a:t>Revista</a:t>
            </a:r>
            <a:r>
              <a:rPr lang="es-CO" dirty="0"/>
              <a:t> </a:t>
            </a:r>
            <a:r>
              <a:rPr lang="es-CO" i="1" dirty="0" err="1"/>
              <a:t>Clinic</a:t>
            </a:r>
            <a:r>
              <a:rPr lang="es-CO" dirty="0"/>
              <a:t>, 46.</a:t>
            </a:r>
          </a:p>
          <a:p>
            <a:pPr lvl="0"/>
            <a:r>
              <a:rPr lang="es-CO" dirty="0" err="1"/>
              <a:t>Titone</a:t>
            </a:r>
            <a:r>
              <a:rPr lang="es-CO" dirty="0"/>
              <a:t>, R. (1966). </a:t>
            </a:r>
            <a:r>
              <a:rPr lang="es-CO" i="1" dirty="0"/>
              <a:t>Metodología didáctica</a:t>
            </a:r>
            <a:r>
              <a:rPr lang="es-CO" dirty="0"/>
              <a:t>. Madrid: </a:t>
            </a:r>
            <a:r>
              <a:rPr lang="es-CO" dirty="0" err="1"/>
              <a:t>Rialp</a:t>
            </a:r>
            <a:r>
              <a:rPr lang="es-CO" dirty="0" smtClean="0"/>
              <a:t>. </a:t>
            </a:r>
            <a:endParaRPr lang="es-CO" dirty="0"/>
          </a:p>
          <a:p>
            <a:pPr lvl="0"/>
            <a:r>
              <a:rPr lang="es-CO" dirty="0" err="1"/>
              <a:t>Zintl</a:t>
            </a:r>
            <a:r>
              <a:rPr lang="es-CO" dirty="0"/>
              <a:t>, F. (1991).</a:t>
            </a:r>
            <a:r>
              <a:rPr lang="es-CO" b="1" dirty="0"/>
              <a:t> </a:t>
            </a:r>
            <a:r>
              <a:rPr lang="es-CO" i="1" dirty="0"/>
              <a:t>Entrenamiento de la resistencia</a:t>
            </a:r>
            <a:r>
              <a:rPr lang="es-CO" dirty="0"/>
              <a:t>. Barcelona: Martínez Roca.</a:t>
            </a:r>
          </a:p>
          <a:p>
            <a:pPr marL="0" indent="0">
              <a:buNone/>
            </a:pPr>
            <a:endParaRPr lang="es-CO" dirty="0"/>
          </a:p>
        </p:txBody>
      </p:sp>
    </p:spTree>
    <p:extLst>
      <p:ext uri="{BB962C8B-B14F-4D97-AF65-F5344CB8AC3E}">
        <p14:creationId xmlns:p14="http://schemas.microsoft.com/office/powerpoint/2010/main" val="101462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420888"/>
            <a:ext cx="8183880" cy="3816424"/>
          </a:xfrm>
        </p:spPr>
        <p:txBody>
          <a:bodyPr>
            <a:normAutofit fontScale="92500" lnSpcReduction="10000"/>
          </a:bodyPr>
          <a:lstStyle/>
          <a:p>
            <a:pPr algn="just"/>
            <a:r>
              <a:rPr lang="es-CO" b="1" dirty="0"/>
              <a:t>son numerosas las definiciones que podemos encontrar de fuerza.</a:t>
            </a:r>
          </a:p>
          <a:p>
            <a:pPr algn="just"/>
            <a:r>
              <a:rPr lang="es-CO" b="1" dirty="0"/>
              <a:t>González Badillo y Gorostiaga (1995) la definen como la capacidad de producir tensión en la musculatura al activarse o al contraerse. Por su parte, Porta (1988), define la fuerza como la capacidad del deportista de generar tensión intramuscular.</a:t>
            </a:r>
          </a:p>
          <a:p>
            <a:pPr algn="just"/>
            <a:r>
              <a:rPr lang="es-CO" sz="1800" dirty="0"/>
              <a:t>   </a:t>
            </a:r>
            <a:r>
              <a:rPr lang="es-CO" dirty="0"/>
              <a:t>.</a:t>
            </a:r>
          </a:p>
          <a:p>
            <a:pPr marL="0" indent="0">
              <a:buNone/>
            </a:pPr>
            <a:endParaRPr lang="es-CO" dirty="0"/>
          </a:p>
        </p:txBody>
      </p:sp>
      <p:sp>
        <p:nvSpPr>
          <p:cNvPr id="4" name="1 Título"/>
          <p:cNvSpPr>
            <a:spLocks noGrp="1"/>
          </p:cNvSpPr>
          <p:nvPr>
            <p:ph type="title"/>
          </p:nvPr>
        </p:nvSpPr>
        <p:spPr>
          <a:xfrm>
            <a:off x="467544" y="404664"/>
            <a:ext cx="8183880" cy="1957968"/>
          </a:xfrm>
        </p:spPr>
        <p:txBody>
          <a:bodyPr>
            <a:normAutofit fontScale="90000"/>
          </a:bodyPr>
          <a:lstStyle/>
          <a:p>
            <a:pPr algn="ctr"/>
            <a:r>
              <a:rPr lang="es-CO" sz="3600" dirty="0">
                <a:effectLst/>
              </a:rPr>
              <a:t>PRINCIPIOS DEL ENTRENAMIENTO </a:t>
            </a:r>
            <a:r>
              <a:rPr lang="es-CO" sz="3600" dirty="0" smtClean="0">
                <a:effectLst/>
              </a:rPr>
              <a:t>DEPORTIVO: LA FUERZA</a:t>
            </a:r>
            <a:r>
              <a:rPr lang="es-CO" dirty="0">
                <a:effectLst/>
              </a:rPr>
              <a:t/>
            </a:r>
            <a:br>
              <a:rPr lang="es-CO" dirty="0">
                <a:effectLst/>
              </a:rPr>
            </a:br>
            <a:endParaRPr lang="es-CO" dirty="0"/>
          </a:p>
        </p:txBody>
      </p:sp>
    </p:spTree>
    <p:extLst>
      <p:ext uri="{BB962C8B-B14F-4D97-AF65-F5344CB8AC3E}">
        <p14:creationId xmlns:p14="http://schemas.microsoft.com/office/powerpoint/2010/main" val="127726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183880" cy="1051560"/>
          </a:xfrm>
        </p:spPr>
        <p:txBody>
          <a:bodyPr>
            <a:normAutofit/>
          </a:bodyPr>
          <a:lstStyle/>
          <a:p>
            <a:r>
              <a:rPr lang="es-CO" dirty="0" smtClean="0"/>
              <a:t>CLASIFICACIÓN DE LA FUERZA</a:t>
            </a:r>
            <a:endParaRPr lang="es-CO" dirty="0"/>
          </a:p>
        </p:txBody>
      </p:sp>
      <p:sp>
        <p:nvSpPr>
          <p:cNvPr id="3" name="2 Marcador de contenido"/>
          <p:cNvSpPr>
            <a:spLocks noGrp="1"/>
          </p:cNvSpPr>
          <p:nvPr>
            <p:ph idx="1"/>
          </p:nvPr>
        </p:nvSpPr>
        <p:spPr>
          <a:xfrm>
            <a:off x="395536" y="1988840"/>
            <a:ext cx="8183880" cy="4187952"/>
          </a:xfrm>
        </p:spPr>
        <p:txBody>
          <a:bodyPr>
            <a:normAutofit fontScale="70000" lnSpcReduction="20000"/>
          </a:bodyPr>
          <a:lstStyle/>
          <a:p>
            <a:pPr algn="just"/>
            <a:r>
              <a:rPr lang="es-CO" dirty="0"/>
              <a:t>Dependiendo de la resistencia vencida y de la velocidad con que se haga, </a:t>
            </a:r>
            <a:r>
              <a:rPr lang="es-CO" dirty="0" err="1"/>
              <a:t>Stubler</a:t>
            </a:r>
            <a:r>
              <a:rPr lang="es-CO" dirty="0"/>
              <a:t> (citado por </a:t>
            </a:r>
            <a:r>
              <a:rPr lang="es-CO" dirty="0" err="1"/>
              <a:t>Matveev</a:t>
            </a:r>
            <a:r>
              <a:rPr lang="es-CO" dirty="0"/>
              <a:t>, 1992), distingue los siguientes tipos de fuerza:</a:t>
            </a:r>
          </a:p>
          <a:p>
            <a:pPr algn="just"/>
            <a:r>
              <a:rPr lang="es-CO" b="1" u="sng" dirty="0"/>
              <a:t>Según el tipo de contracción</a:t>
            </a:r>
            <a:r>
              <a:rPr lang="es-CO" b="1" dirty="0"/>
              <a:t>.</a:t>
            </a:r>
          </a:p>
          <a:p>
            <a:pPr lvl="0" algn="just"/>
            <a:r>
              <a:rPr lang="es-CO" b="1" dirty="0"/>
              <a:t>Fuerza Isométrica</a:t>
            </a:r>
            <a:r>
              <a:rPr lang="es-CO" dirty="0"/>
              <a:t>. Existe tensión muscular, pero no hay movimiento ni acortamiento de las fibras al no vencerse la resistencia.</a:t>
            </a:r>
          </a:p>
          <a:p>
            <a:pPr lvl="0" algn="just"/>
            <a:r>
              <a:rPr lang="es-CO" b="1" dirty="0"/>
              <a:t>Fuerza Isotónica. </a:t>
            </a:r>
            <a:r>
              <a:rPr lang="es-CO" dirty="0"/>
              <a:t>Existe movimiento venciéndose la resistencia existente, pudiendo ser: concéntrica (se produce un acortamiento del músculo con aceleración) o excéntrica (se produce un alargamiento del músculo con desaceleración).</a:t>
            </a:r>
          </a:p>
          <a:p>
            <a:pPr algn="just"/>
            <a:r>
              <a:rPr lang="es-CO" b="1" dirty="0"/>
              <a:t>Fuerza Auxotónica. </a:t>
            </a:r>
            <a:r>
              <a:rPr lang="es-CO" dirty="0"/>
              <a:t>Es una mezcla de las dos anteriores debido a que de forma natural no se dan ninguna de los anteriores de una forma pura</a:t>
            </a:r>
          </a:p>
        </p:txBody>
      </p:sp>
    </p:spTree>
    <p:extLst>
      <p:ext uri="{BB962C8B-B14F-4D97-AF65-F5344CB8AC3E}">
        <p14:creationId xmlns:p14="http://schemas.microsoft.com/office/powerpoint/2010/main" val="333796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183880" cy="1051560"/>
          </a:xfrm>
        </p:spPr>
        <p:txBody>
          <a:bodyPr/>
          <a:lstStyle/>
          <a:p>
            <a:r>
              <a:rPr lang="es-CO" dirty="0"/>
              <a:t>CLASIFICACIÓN DE LA FUERZA</a:t>
            </a:r>
          </a:p>
        </p:txBody>
      </p:sp>
      <p:sp>
        <p:nvSpPr>
          <p:cNvPr id="3" name="2 Marcador de contenido"/>
          <p:cNvSpPr>
            <a:spLocks noGrp="1"/>
          </p:cNvSpPr>
          <p:nvPr>
            <p:ph idx="1"/>
          </p:nvPr>
        </p:nvSpPr>
        <p:spPr>
          <a:xfrm>
            <a:off x="395536" y="1844824"/>
            <a:ext cx="8183880" cy="4187952"/>
          </a:xfrm>
        </p:spPr>
        <p:txBody>
          <a:bodyPr>
            <a:normAutofit fontScale="85000" lnSpcReduction="20000"/>
          </a:bodyPr>
          <a:lstStyle/>
          <a:p>
            <a:r>
              <a:rPr lang="es-CO" u="sng" dirty="0"/>
              <a:t>Según la resistencia superada</a:t>
            </a:r>
            <a:r>
              <a:rPr lang="es-CO" dirty="0"/>
              <a:t>.</a:t>
            </a:r>
          </a:p>
          <a:p>
            <a:pPr lvl="0"/>
            <a:r>
              <a:rPr lang="es-CO" b="1" dirty="0"/>
              <a:t>Fuerza Máxima. </a:t>
            </a:r>
            <a:r>
              <a:rPr lang="es-CO" dirty="0"/>
              <a:t>Es la capacidad que tiene el músculo de contraerse a una velocidad mínima, desplazando la máxima resistencia posible.</a:t>
            </a:r>
          </a:p>
          <a:p>
            <a:pPr lvl="0"/>
            <a:r>
              <a:rPr lang="es-CO" b="1" dirty="0"/>
              <a:t>Fuerza Explosiva. </a:t>
            </a:r>
            <a:r>
              <a:rPr lang="es-CO" dirty="0"/>
              <a:t>Es la capacidad que tiene el músculo de contraerse a la máxima velocidad, desplazando una pequeña resistencia.</a:t>
            </a:r>
          </a:p>
          <a:p>
            <a:pPr lvl="0"/>
            <a:r>
              <a:rPr lang="es-CO" b="1" dirty="0"/>
              <a:t>Fuerza Resistencia</a:t>
            </a:r>
            <a:r>
              <a:rPr lang="es-CO" dirty="0"/>
              <a:t>. Es la capacidad que tiene el músculo de vencer una resistencia durante un largo periodo de tiempo. También se la considera como la capacidad de retrasar la fatiga ante cargas repetidas de larga duración.</a:t>
            </a:r>
          </a:p>
          <a:p>
            <a:endParaRPr lang="es-CO" dirty="0"/>
          </a:p>
        </p:txBody>
      </p:sp>
    </p:spTree>
    <p:extLst>
      <p:ext uri="{BB962C8B-B14F-4D97-AF65-F5344CB8AC3E}">
        <p14:creationId xmlns:p14="http://schemas.microsoft.com/office/powerpoint/2010/main" val="387190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1051560"/>
          </a:xfrm>
        </p:spPr>
        <p:txBody>
          <a:bodyPr>
            <a:normAutofit fontScale="90000"/>
          </a:bodyPr>
          <a:lstStyle/>
          <a:p>
            <a:r>
              <a:rPr lang="es-CO" dirty="0" smtClean="0">
                <a:effectLst/>
              </a:rPr>
              <a:t>MÉTODOS MÁS UTILIZADOS EN EL ENTRENAMIENTO DE LA FUERZA </a:t>
            </a:r>
            <a:endParaRPr lang="es-CO" dirty="0"/>
          </a:p>
        </p:txBody>
      </p:sp>
      <p:sp>
        <p:nvSpPr>
          <p:cNvPr id="3" name="2 Marcador de contenido"/>
          <p:cNvSpPr>
            <a:spLocks noGrp="1"/>
          </p:cNvSpPr>
          <p:nvPr>
            <p:ph idx="1"/>
          </p:nvPr>
        </p:nvSpPr>
        <p:spPr>
          <a:xfrm>
            <a:off x="467544" y="1484784"/>
            <a:ext cx="8183880" cy="4187952"/>
          </a:xfrm>
        </p:spPr>
        <p:txBody>
          <a:bodyPr>
            <a:normAutofit fontScale="62500" lnSpcReduction="20000"/>
          </a:bodyPr>
          <a:lstStyle/>
          <a:p>
            <a:pPr lvl="0"/>
            <a:r>
              <a:rPr lang="es-CO" b="1" u="sng" dirty="0"/>
              <a:t>Cargas Máximas</a:t>
            </a:r>
            <a:r>
              <a:rPr lang="es-CO" dirty="0"/>
              <a:t>. Este sistema desarrolla la fuerza máxima lenta, utilizando cargas muy elevadas (90, 95 o 100% del máximo). Los movimientos que se utilizan son los de arrancada y dos tiempos.</a:t>
            </a:r>
          </a:p>
          <a:p>
            <a:pPr lvl="0"/>
            <a:r>
              <a:rPr lang="es-CO" b="1" u="sng" dirty="0"/>
              <a:t>Cargas </a:t>
            </a:r>
            <a:r>
              <a:rPr lang="es-CO" b="1" u="sng" dirty="0" err="1"/>
              <a:t>Submáximas</a:t>
            </a:r>
            <a:r>
              <a:rPr lang="es-CO" b="1" dirty="0"/>
              <a:t>. </a:t>
            </a:r>
            <a:r>
              <a:rPr lang="es-CO" dirty="0"/>
              <a:t>Método utilizado para conseguir el desarrollo del músculo. Es el sistema llamado “body building”.</a:t>
            </a:r>
          </a:p>
          <a:p>
            <a:pPr lvl="0"/>
            <a:r>
              <a:rPr lang="es-CO" b="1" u="sng" dirty="0"/>
              <a:t>Resistencia-fuerza o entrenamiento aeróbico de fuerza (circuitos</a:t>
            </a:r>
            <a:r>
              <a:rPr lang="es-CO" u="sng" dirty="0"/>
              <a:t>)</a:t>
            </a:r>
            <a:r>
              <a:rPr lang="es-CO" dirty="0"/>
              <a:t>. La finalidad de este sistema es hacer resistente la musculatura implicada en el movimiento. El trabajo se realiza en circuito con cargas por debajo del 50% del máximo. Si aumentamos la intensidad trabajaremos otros aspectos.</a:t>
            </a:r>
          </a:p>
          <a:p>
            <a:pPr lvl="0"/>
            <a:r>
              <a:rPr lang="es-CO" b="1" u="sng" dirty="0"/>
              <a:t>Isométrico</a:t>
            </a:r>
            <a:r>
              <a:rPr lang="es-CO" b="1" dirty="0"/>
              <a:t>. </a:t>
            </a:r>
            <a:r>
              <a:rPr lang="es-CO" dirty="0"/>
              <a:t>La finalidad de este método es el desarrollo de la fuerza estática sobre todo en zonas débiles. Los ejercicios se realizan al máximo esfuerzo en un tiempo muy breve (4 a 6’’), contra resistencias inmóviles y en 3 angulaciones, que normalmente son de 45º, 90º y 135º. Se suele combinar con otro que realice trabajo dinámico.</a:t>
            </a:r>
          </a:p>
          <a:p>
            <a:endParaRPr lang="es-CO" dirty="0"/>
          </a:p>
        </p:txBody>
      </p:sp>
    </p:spTree>
    <p:extLst>
      <p:ext uri="{BB962C8B-B14F-4D97-AF65-F5344CB8AC3E}">
        <p14:creationId xmlns:p14="http://schemas.microsoft.com/office/powerpoint/2010/main" val="253964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76672"/>
            <a:ext cx="8183880" cy="1051560"/>
          </a:xfrm>
        </p:spPr>
        <p:txBody>
          <a:bodyPr>
            <a:normAutofit fontScale="90000"/>
          </a:bodyPr>
          <a:lstStyle/>
          <a:p>
            <a:r>
              <a:rPr lang="es-CO" dirty="0">
                <a:effectLst/>
              </a:rPr>
              <a:t>MÉTODOS MÁS UTILIZADOS EN EL ENTRENAMIENTO DE LA FUERZA </a:t>
            </a:r>
            <a:endParaRPr lang="es-CO" dirty="0"/>
          </a:p>
        </p:txBody>
      </p:sp>
      <p:sp>
        <p:nvSpPr>
          <p:cNvPr id="3" name="2 Marcador de contenido"/>
          <p:cNvSpPr>
            <a:spLocks noGrp="1"/>
          </p:cNvSpPr>
          <p:nvPr>
            <p:ph idx="1"/>
          </p:nvPr>
        </p:nvSpPr>
        <p:spPr>
          <a:xfrm>
            <a:off x="502920" y="1556792"/>
            <a:ext cx="8183880" cy="4464496"/>
          </a:xfrm>
        </p:spPr>
        <p:txBody>
          <a:bodyPr>
            <a:normAutofit fontScale="77500" lnSpcReduction="20000"/>
          </a:bodyPr>
          <a:lstStyle/>
          <a:p>
            <a:pPr lvl="0"/>
            <a:r>
              <a:rPr lang="es-CO" b="1" u="sng" dirty="0" err="1"/>
              <a:t>Contramovimientos</a:t>
            </a:r>
            <a:r>
              <a:rPr lang="es-CO" b="1" u="sng" dirty="0"/>
              <a:t> o </a:t>
            </a:r>
            <a:r>
              <a:rPr lang="es-CO" b="1" u="sng" dirty="0" err="1"/>
              <a:t>Pliometría</a:t>
            </a:r>
            <a:r>
              <a:rPr lang="es-CO" dirty="0"/>
              <a:t>. Basado en saltos o multisaltos desde una altura que oscila entre 0’75 y 1’10 metros. Su finalidad radica en mejorar la fuerza contráctil de la musculatura, realizando el mismo grupo muscular dos contracciones o trabajo inverso (caer, amortiguar el golpe y volver a saltar).</a:t>
            </a:r>
          </a:p>
          <a:p>
            <a:pPr lvl="0"/>
            <a:r>
              <a:rPr lang="es-CO" b="1" u="sng" dirty="0" err="1"/>
              <a:t>Isocinético</a:t>
            </a:r>
            <a:r>
              <a:rPr lang="es-CO" u="sng" dirty="0"/>
              <a:t>.</a:t>
            </a:r>
            <a:r>
              <a:rPr lang="es-CO" dirty="0"/>
              <a:t> Consiste en mejorar la fuerza dinámica y la potencia realizando un movimiento frente a una resistencia igual durante todo el recorrido. Se realiza con máquinas “</a:t>
            </a:r>
            <a:r>
              <a:rPr lang="es-CO" dirty="0" err="1"/>
              <a:t>nautilus</a:t>
            </a:r>
            <a:r>
              <a:rPr lang="es-CO" dirty="0"/>
              <a:t>”.</a:t>
            </a:r>
          </a:p>
          <a:p>
            <a:pPr lvl="0"/>
            <a:r>
              <a:rPr lang="es-CO" b="1" u="sng" dirty="0" err="1"/>
              <a:t>Electroestimulación</a:t>
            </a:r>
            <a:r>
              <a:rPr lang="es-CO" b="1" dirty="0"/>
              <a:t>. </a:t>
            </a:r>
            <a:r>
              <a:rPr lang="es-CO" dirty="0"/>
              <a:t>El estímulo que se aplica al músculo es eléctrico y se realiza con aparatos especiales. Es un método terapéutico.</a:t>
            </a:r>
          </a:p>
          <a:p>
            <a:pPr lvl="0"/>
            <a:r>
              <a:rPr lang="es-CO" b="1" u="sng" dirty="0"/>
              <a:t>Otros métodos</a:t>
            </a:r>
            <a:r>
              <a:rPr lang="es-CO" b="1" dirty="0"/>
              <a:t>. </a:t>
            </a:r>
            <a:r>
              <a:rPr lang="es-CO" dirty="0"/>
              <a:t>Podemos hablar de los multisaltos y los multilanzamientos.</a:t>
            </a:r>
          </a:p>
          <a:p>
            <a:endParaRPr lang="es-CO" dirty="0"/>
          </a:p>
        </p:txBody>
      </p:sp>
    </p:spTree>
    <p:extLst>
      <p:ext uri="{BB962C8B-B14F-4D97-AF65-F5344CB8AC3E}">
        <p14:creationId xmlns:p14="http://schemas.microsoft.com/office/powerpoint/2010/main" val="202162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92696"/>
            <a:ext cx="7992888" cy="1152128"/>
          </a:xfrm>
        </p:spPr>
        <p:txBody>
          <a:bodyPr>
            <a:normAutofit fontScale="90000"/>
          </a:bodyPr>
          <a:lstStyle/>
          <a:p>
            <a:pPr algn="ctr"/>
            <a:r>
              <a:rPr lang="es-CO" sz="1300" dirty="0" smtClean="0">
                <a:effectLst/>
              </a:rPr>
              <a:t>González </a:t>
            </a:r>
            <a:r>
              <a:rPr lang="es-CO" sz="1300" dirty="0">
                <a:effectLst/>
              </a:rPr>
              <a:t>Badillo y Gorostiaga (1995), establecen una clasificación más amplia y específica de los sistemas de entrenamiento de la fuerza </a:t>
            </a:r>
            <a:r>
              <a:rPr lang="es-CO" sz="1300" dirty="0" smtClean="0">
                <a:effectLst/>
              </a:rPr>
              <a:t/>
            </a:r>
            <a:br>
              <a:rPr lang="es-CO" sz="1300" dirty="0" smtClean="0">
                <a:effectLst/>
              </a:rPr>
            </a:br>
            <a:r>
              <a:rPr lang="es-CO" sz="2200" dirty="0" smtClean="0">
                <a:effectLst/>
              </a:rPr>
              <a:t>1.Métodos </a:t>
            </a:r>
            <a:r>
              <a:rPr lang="es-CO" sz="2200" dirty="0">
                <a:effectLst/>
              </a:rPr>
              <a:t>de entrenamiento de la fuerza máxima</a:t>
            </a:r>
            <a:br>
              <a:rPr lang="es-CO" sz="2200" dirty="0">
                <a:effectLst/>
              </a:rPr>
            </a:br>
            <a:endParaRPr lang="es-CO" sz="2200" dirty="0"/>
          </a:p>
        </p:txBody>
      </p:sp>
      <p:sp>
        <p:nvSpPr>
          <p:cNvPr id="3" name="2 Marcador de contenido"/>
          <p:cNvSpPr>
            <a:spLocks noGrp="1"/>
          </p:cNvSpPr>
          <p:nvPr>
            <p:ph idx="1"/>
          </p:nvPr>
        </p:nvSpPr>
        <p:spPr>
          <a:xfrm>
            <a:off x="539552" y="1700808"/>
            <a:ext cx="8183880" cy="5157192"/>
          </a:xfrm>
        </p:spPr>
        <p:txBody>
          <a:bodyPr/>
          <a:lstStyle/>
          <a:p>
            <a:pPr marL="0" indent="0">
              <a:buNone/>
            </a:pPr>
            <a:endParaRPr lang="es-CO" b="1" dirty="0" smtClean="0"/>
          </a:p>
          <a:p>
            <a:pPr marL="0" indent="0">
              <a:buNone/>
            </a:pPr>
            <a:r>
              <a:rPr lang="es-CO" b="1" dirty="0" smtClean="0"/>
              <a:t>A</a:t>
            </a:r>
            <a:r>
              <a:rPr lang="es-CO" b="1" dirty="0" smtClean="0">
                <a:solidFill>
                  <a:srgbClr val="00B050"/>
                </a:solidFill>
              </a:rPr>
              <a:t> </a:t>
            </a:r>
            <a:r>
              <a:rPr lang="es-CO" sz="1600" b="1" dirty="0" smtClean="0">
                <a:solidFill>
                  <a:srgbClr val="00B050"/>
                </a:solidFill>
              </a:rPr>
              <a:t>Métodos </a:t>
            </a:r>
          </a:p>
          <a:p>
            <a:pPr marL="0" indent="0">
              <a:buNone/>
            </a:pPr>
            <a:r>
              <a:rPr lang="es-CO" sz="1600" b="1" dirty="0" smtClean="0">
                <a:solidFill>
                  <a:srgbClr val="00B050"/>
                </a:solidFill>
              </a:rPr>
              <a:t>de régimen</a:t>
            </a:r>
          </a:p>
          <a:p>
            <a:pPr marL="0" indent="0">
              <a:buNone/>
            </a:pPr>
            <a:r>
              <a:rPr lang="es-CO" sz="1600" b="1" dirty="0" smtClean="0">
                <a:solidFill>
                  <a:srgbClr val="00B050"/>
                </a:solidFill>
              </a:rPr>
              <a:t> </a:t>
            </a:r>
            <a:r>
              <a:rPr lang="es-CO" sz="1600" b="1" dirty="0">
                <a:solidFill>
                  <a:srgbClr val="00B050"/>
                </a:solidFill>
              </a:rPr>
              <a:t>de </a:t>
            </a:r>
            <a:endParaRPr lang="es-CO" sz="1600" b="1" dirty="0" smtClean="0">
              <a:solidFill>
                <a:srgbClr val="00B050"/>
              </a:solidFill>
            </a:endParaRPr>
          </a:p>
          <a:p>
            <a:pPr marL="0" indent="0">
              <a:buNone/>
            </a:pPr>
            <a:r>
              <a:rPr lang="es-CO" sz="1600" b="1" dirty="0" smtClean="0">
                <a:solidFill>
                  <a:srgbClr val="00B050"/>
                </a:solidFill>
              </a:rPr>
              <a:t>contracción </a:t>
            </a:r>
          </a:p>
          <a:p>
            <a:pPr marL="0" indent="0">
              <a:buNone/>
            </a:pPr>
            <a:r>
              <a:rPr lang="es-CO" sz="1600" b="1" dirty="0" smtClean="0">
                <a:solidFill>
                  <a:srgbClr val="00B050"/>
                </a:solidFill>
              </a:rPr>
              <a:t>concéntrica</a:t>
            </a:r>
            <a:endParaRPr lang="es-CO" sz="1600" b="1" dirty="0">
              <a:solidFill>
                <a:srgbClr val="00B050"/>
              </a:solidFill>
            </a:endParaRPr>
          </a:p>
        </p:txBody>
      </p:sp>
      <p:sp>
        <p:nvSpPr>
          <p:cNvPr id="7" name="6 Elipse"/>
          <p:cNvSpPr/>
          <p:nvPr/>
        </p:nvSpPr>
        <p:spPr>
          <a:xfrm>
            <a:off x="2051719" y="1484784"/>
            <a:ext cx="6552729"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i="1" dirty="0">
                <a:solidFill>
                  <a:schemeClr val="tx1"/>
                </a:solidFill>
              </a:rPr>
              <a:t>Método de intensidades máximas I</a:t>
            </a:r>
            <a:r>
              <a:rPr lang="es-CO" sz="1100" dirty="0">
                <a:solidFill>
                  <a:schemeClr val="tx1"/>
                </a:solidFill>
              </a:rPr>
              <a:t>. El objetivo principal es el gran incremento de la fuerza sin hipertrofia apreciable. Se requiere una intensidad aproximada del 90-100% con de 1 a 3 </a:t>
            </a:r>
            <a:r>
              <a:rPr lang="es-CO" sz="1100" dirty="0" smtClean="0">
                <a:solidFill>
                  <a:schemeClr val="tx1"/>
                </a:solidFill>
              </a:rPr>
              <a:t>repeticiones </a:t>
            </a:r>
            <a:r>
              <a:rPr lang="es-CO" sz="1100" dirty="0">
                <a:solidFill>
                  <a:schemeClr val="tx1"/>
                </a:solidFill>
              </a:rPr>
              <a:t>4-8 series y con una pausa de 3-5 minutos. </a:t>
            </a:r>
          </a:p>
        </p:txBody>
      </p:sp>
      <p:sp>
        <p:nvSpPr>
          <p:cNvPr id="8" name="7 Elipse"/>
          <p:cNvSpPr/>
          <p:nvPr/>
        </p:nvSpPr>
        <p:spPr>
          <a:xfrm>
            <a:off x="2115165" y="2377510"/>
            <a:ext cx="6489283" cy="9794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100" i="1" dirty="0">
                <a:solidFill>
                  <a:schemeClr val="tx1"/>
                </a:solidFill>
              </a:rPr>
              <a:t>Método de intensidades máximas II</a:t>
            </a:r>
            <a:r>
              <a:rPr lang="es-CO" sz="1100" dirty="0">
                <a:solidFill>
                  <a:schemeClr val="tx1"/>
                </a:solidFill>
              </a:rPr>
              <a:t>. El objetivo principal es el importante incremento de la fuerza con algo de hipertrofia y mejora de la coordinación intramuscular. Se requiere una intensidad aproximada del 85-90% con de 3 a 5 repeticiones, en 4-5 series y con una pausa de 3-5 minutos</a:t>
            </a:r>
          </a:p>
        </p:txBody>
      </p:sp>
      <p:sp>
        <p:nvSpPr>
          <p:cNvPr id="10" name="9 Elipse"/>
          <p:cNvSpPr/>
          <p:nvPr/>
        </p:nvSpPr>
        <p:spPr>
          <a:xfrm>
            <a:off x="2146678" y="3509391"/>
            <a:ext cx="6489283" cy="9794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100" i="1" dirty="0">
                <a:solidFill>
                  <a:schemeClr val="tx1"/>
                </a:solidFill>
              </a:rPr>
              <a:t>Método de repeticiones I</a:t>
            </a:r>
            <a:r>
              <a:rPr lang="es-CO" sz="1100" dirty="0">
                <a:solidFill>
                  <a:schemeClr val="tx1"/>
                </a:solidFill>
              </a:rPr>
              <a:t>. El objetivo principal es el incremento de la fuerza máxima con una hipertrofia de nivel medio. Se requiere una intensidad aproximada del 80-85% con de 5 a 7 repeticiones, en 3-5 series y con una pausa de 3-5 minutos</a:t>
            </a:r>
          </a:p>
        </p:txBody>
      </p:sp>
      <p:sp>
        <p:nvSpPr>
          <p:cNvPr id="11" name="10 Elipse"/>
          <p:cNvSpPr/>
          <p:nvPr/>
        </p:nvSpPr>
        <p:spPr>
          <a:xfrm>
            <a:off x="2114211" y="4641272"/>
            <a:ext cx="6489283" cy="1091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100" i="1" dirty="0">
                <a:solidFill>
                  <a:schemeClr val="tx1"/>
                </a:solidFill>
              </a:rPr>
              <a:t>Método de repeticiones II</a:t>
            </a:r>
            <a:r>
              <a:rPr lang="es-CO" sz="1100" dirty="0">
                <a:solidFill>
                  <a:schemeClr val="tx1"/>
                </a:solidFill>
              </a:rPr>
              <a:t>. El objetivo principal es el desarrollo de la fuerza máxima con una hipertrofia alta. Se requiere una intensidad aproximada del 70-80% con de 6 a 12 repeticiones, en 3-5 series y con una pausa de 2-5 minutos. La velocidad de ejecución será media o alta. </a:t>
            </a:r>
          </a:p>
        </p:txBody>
      </p:sp>
    </p:spTree>
    <p:extLst>
      <p:ext uri="{BB962C8B-B14F-4D97-AF65-F5344CB8AC3E}">
        <p14:creationId xmlns:p14="http://schemas.microsoft.com/office/powerpoint/2010/main" val="339062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8183880" cy="1080120"/>
          </a:xfrm>
        </p:spPr>
        <p:txBody>
          <a:bodyPr>
            <a:normAutofit fontScale="90000"/>
          </a:bodyPr>
          <a:lstStyle/>
          <a:p>
            <a:r>
              <a:rPr lang="es-CO" sz="1300" dirty="0">
                <a:effectLst/>
              </a:rPr>
              <a:t>González Badillo y Gorostiaga (1995), establecen una clasificación más amplia y específica de los sistemas de entrenamiento de la fuerza </a:t>
            </a:r>
            <a:br>
              <a:rPr lang="es-CO" sz="1300" dirty="0">
                <a:effectLst/>
              </a:rPr>
            </a:br>
            <a:r>
              <a:rPr lang="es-CO" sz="2000" dirty="0">
                <a:effectLst/>
              </a:rPr>
              <a:t>1.Métodos de entrenamiento de la fuerza máxima</a:t>
            </a:r>
            <a:br>
              <a:rPr lang="es-CO" sz="2000" dirty="0">
                <a:effectLst/>
              </a:rPr>
            </a:br>
            <a:endParaRPr lang="es-CO" sz="2000" dirty="0"/>
          </a:p>
        </p:txBody>
      </p:sp>
      <p:sp>
        <p:nvSpPr>
          <p:cNvPr id="3" name="2 Marcador de contenido"/>
          <p:cNvSpPr>
            <a:spLocks noGrp="1"/>
          </p:cNvSpPr>
          <p:nvPr>
            <p:ph idx="1"/>
          </p:nvPr>
        </p:nvSpPr>
        <p:spPr>
          <a:xfrm>
            <a:off x="323528" y="1484784"/>
            <a:ext cx="8399904" cy="5196064"/>
          </a:xfrm>
        </p:spPr>
        <p:txBody>
          <a:bodyPr/>
          <a:lstStyle/>
          <a:p>
            <a:pPr marL="0" indent="0">
              <a:buNone/>
            </a:pPr>
            <a:endParaRPr lang="es-CO" sz="1400" b="1" dirty="0" smtClean="0"/>
          </a:p>
          <a:p>
            <a:pPr marL="0" indent="0">
              <a:buNone/>
            </a:pPr>
            <a:endParaRPr lang="es-CO" sz="1400" b="1" dirty="0"/>
          </a:p>
          <a:p>
            <a:pPr marL="0" indent="0">
              <a:buNone/>
            </a:pPr>
            <a:endParaRPr lang="es-CO" sz="1400" b="1" dirty="0"/>
          </a:p>
          <a:p>
            <a:pPr marL="0" indent="0">
              <a:buNone/>
            </a:pPr>
            <a:endParaRPr lang="es-CO" sz="1400" b="1" dirty="0"/>
          </a:p>
          <a:p>
            <a:pPr marL="0" indent="0">
              <a:buNone/>
            </a:pPr>
            <a:r>
              <a:rPr lang="es-CO" sz="1600" b="1" dirty="0" smtClean="0"/>
              <a:t>A</a:t>
            </a:r>
            <a:r>
              <a:rPr lang="es-CO" sz="1600" b="1" dirty="0" smtClean="0">
                <a:solidFill>
                  <a:srgbClr val="00B050"/>
                </a:solidFill>
              </a:rPr>
              <a:t> </a:t>
            </a:r>
            <a:r>
              <a:rPr lang="es-CO" sz="1600" b="1" dirty="0">
                <a:solidFill>
                  <a:srgbClr val="00B050"/>
                </a:solidFill>
              </a:rPr>
              <a:t>Métodos </a:t>
            </a:r>
          </a:p>
          <a:p>
            <a:pPr marL="0" indent="0">
              <a:buNone/>
            </a:pPr>
            <a:r>
              <a:rPr lang="es-CO" sz="1600" b="1" dirty="0">
                <a:solidFill>
                  <a:srgbClr val="00B050"/>
                </a:solidFill>
              </a:rPr>
              <a:t>de régimen</a:t>
            </a:r>
          </a:p>
          <a:p>
            <a:pPr marL="0" indent="0">
              <a:buNone/>
            </a:pPr>
            <a:r>
              <a:rPr lang="es-CO" sz="1600" b="1" dirty="0">
                <a:solidFill>
                  <a:srgbClr val="00B050"/>
                </a:solidFill>
              </a:rPr>
              <a:t> de </a:t>
            </a:r>
          </a:p>
          <a:p>
            <a:pPr marL="0" indent="0">
              <a:buNone/>
            </a:pPr>
            <a:r>
              <a:rPr lang="es-CO" sz="1600" b="1" dirty="0">
                <a:solidFill>
                  <a:srgbClr val="00B050"/>
                </a:solidFill>
              </a:rPr>
              <a:t>contracción </a:t>
            </a:r>
          </a:p>
          <a:p>
            <a:pPr marL="0" indent="0">
              <a:buNone/>
            </a:pPr>
            <a:r>
              <a:rPr lang="es-CO" sz="1600" b="1" dirty="0">
                <a:solidFill>
                  <a:srgbClr val="00B050"/>
                </a:solidFill>
              </a:rPr>
              <a:t>concéntrica</a:t>
            </a:r>
            <a:endParaRPr lang="es-CO" sz="1600" dirty="0">
              <a:solidFill>
                <a:srgbClr val="00B050"/>
              </a:solidFill>
            </a:endParaRPr>
          </a:p>
          <a:p>
            <a:endParaRPr lang="es-CO" dirty="0"/>
          </a:p>
        </p:txBody>
      </p:sp>
      <p:sp>
        <p:nvSpPr>
          <p:cNvPr id="4" name="3 Rectángulo redondeado"/>
          <p:cNvSpPr/>
          <p:nvPr/>
        </p:nvSpPr>
        <p:spPr>
          <a:xfrm>
            <a:off x="1907704" y="1556792"/>
            <a:ext cx="684076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O" sz="1100" b="1" i="1" dirty="0">
                <a:solidFill>
                  <a:schemeClr val="tx1"/>
                </a:solidFill>
              </a:rPr>
              <a:t>Método de repeticiones III</a:t>
            </a:r>
            <a:r>
              <a:rPr lang="es-CO" sz="1100" b="1" dirty="0">
                <a:solidFill>
                  <a:schemeClr val="tx1"/>
                </a:solidFill>
              </a:rPr>
              <a:t>. </a:t>
            </a:r>
            <a:r>
              <a:rPr lang="es-CO" sz="1100" dirty="0">
                <a:solidFill>
                  <a:schemeClr val="tx1"/>
                </a:solidFill>
              </a:rPr>
              <a:t>El objetivo principal es el acondicionamiento general de músculos y tendones como preparación para soportar cargas más exigentes. Se requiere una intensidad aproximada del 60-75% con de 6 a 12 repeticiones, en 3-5 series y con una pausa de 3-5 minutos. La velocidad de ejecución será media. Este método es para principiantes, jóvenes o para deportistas que no necesitan del desarrollo importante de la fuerza.</a:t>
            </a:r>
          </a:p>
        </p:txBody>
      </p:sp>
      <p:sp>
        <p:nvSpPr>
          <p:cNvPr id="5" name="4 Rectángulo redondeado"/>
          <p:cNvSpPr/>
          <p:nvPr/>
        </p:nvSpPr>
        <p:spPr>
          <a:xfrm>
            <a:off x="1907704" y="2878832"/>
            <a:ext cx="331236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CO" sz="1100" b="1" i="1" dirty="0">
                <a:solidFill>
                  <a:schemeClr val="tx1"/>
                </a:solidFill>
              </a:rPr>
              <a:t>Método de pirámide</a:t>
            </a:r>
            <a:r>
              <a:rPr lang="es-CO" sz="1100" b="1" dirty="0">
                <a:solidFill>
                  <a:schemeClr val="tx1"/>
                </a:solidFill>
              </a:rPr>
              <a:t>. </a:t>
            </a:r>
            <a:r>
              <a:rPr lang="es-CO" sz="1100" dirty="0">
                <a:solidFill>
                  <a:schemeClr val="tx1"/>
                </a:solidFill>
              </a:rPr>
              <a:t>El objetivo principal es el mixto o combinado de fuerza e hipertrofia. Se requiere una intensidad aproximada del 60-100% con de 1 a 8 repeticiones, en 7-14 series y con una pausa de 3-5 minutos. La velocidad de ejecución será de media a máxima. Este método tiene dos variantes</a:t>
            </a:r>
          </a:p>
        </p:txBody>
      </p:sp>
      <p:sp>
        <p:nvSpPr>
          <p:cNvPr id="7" name="6 Rectángulo"/>
          <p:cNvSpPr/>
          <p:nvPr/>
        </p:nvSpPr>
        <p:spPr>
          <a:xfrm>
            <a:off x="5328084" y="2636912"/>
            <a:ext cx="3409973"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100" b="1" dirty="0">
                <a:solidFill>
                  <a:schemeClr val="tx1"/>
                </a:solidFill>
              </a:rPr>
              <a:t>Pirámide simple: </a:t>
            </a:r>
            <a:r>
              <a:rPr lang="es-CO" sz="1100" dirty="0">
                <a:solidFill>
                  <a:schemeClr val="tx1"/>
                </a:solidFill>
              </a:rPr>
              <a:t>se comienza con el nivel bajo del abanico de intensidades propuesto, haciendo más repeticiones y se llega al nivel de intensidad máximo haciendo menos repeticiones</a:t>
            </a:r>
          </a:p>
        </p:txBody>
      </p:sp>
      <p:sp>
        <p:nvSpPr>
          <p:cNvPr id="8" name="7 Rectángulo"/>
          <p:cNvSpPr/>
          <p:nvPr/>
        </p:nvSpPr>
        <p:spPr>
          <a:xfrm>
            <a:off x="5368400" y="3706924"/>
            <a:ext cx="3380063"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s-CO" sz="1000" b="1" dirty="0">
                <a:solidFill>
                  <a:schemeClr val="tx1"/>
                </a:solidFill>
              </a:rPr>
              <a:t>Pirámide doble: </a:t>
            </a:r>
            <a:r>
              <a:rPr lang="es-CO" sz="1000" dirty="0">
                <a:solidFill>
                  <a:schemeClr val="tx1"/>
                </a:solidFill>
              </a:rPr>
              <a:t>se comienza desde un determinado nivel, se llega al máximo elegido, disminuyendo progresivamente las repeticiones y se vuelve a bajar aumentando igualmente las repeticiones. Si se desea obtener el objetivo doble de fuerza e hipertrofia, se aconseja la pirámide doble.</a:t>
            </a:r>
          </a:p>
        </p:txBody>
      </p:sp>
    </p:spTree>
    <p:extLst>
      <p:ext uri="{BB962C8B-B14F-4D97-AF65-F5344CB8AC3E}">
        <p14:creationId xmlns:p14="http://schemas.microsoft.com/office/powerpoint/2010/main" val="59898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12776"/>
            <a:ext cx="8399904" cy="4187952"/>
          </a:xfrm>
        </p:spPr>
        <p:txBody>
          <a:bodyPr/>
          <a:lstStyle/>
          <a:p>
            <a:pPr marL="0" indent="0">
              <a:buNone/>
            </a:pPr>
            <a:endParaRPr lang="es-CO" sz="1600" b="1" dirty="0" smtClean="0"/>
          </a:p>
          <a:p>
            <a:pPr marL="0" indent="0">
              <a:buNone/>
            </a:pPr>
            <a:endParaRPr lang="es-CO" sz="1600" b="1" dirty="0"/>
          </a:p>
          <a:p>
            <a:pPr marL="0" indent="0">
              <a:buNone/>
            </a:pPr>
            <a:endParaRPr lang="es-CO" sz="1600" b="1" dirty="0" smtClean="0"/>
          </a:p>
          <a:p>
            <a:pPr marL="0" indent="0">
              <a:buNone/>
            </a:pPr>
            <a:endParaRPr lang="es-CO" sz="1600" b="1" dirty="0"/>
          </a:p>
          <a:p>
            <a:pPr marL="0" indent="0">
              <a:buNone/>
            </a:pPr>
            <a:r>
              <a:rPr lang="es-CO" sz="1600" b="1" dirty="0" smtClean="0"/>
              <a:t>A</a:t>
            </a:r>
            <a:r>
              <a:rPr lang="es-CO" sz="1600" b="1" dirty="0" smtClean="0">
                <a:solidFill>
                  <a:srgbClr val="00B050"/>
                </a:solidFill>
              </a:rPr>
              <a:t> </a:t>
            </a:r>
            <a:r>
              <a:rPr lang="es-CO" sz="1600" b="1" dirty="0">
                <a:solidFill>
                  <a:srgbClr val="00B050"/>
                </a:solidFill>
              </a:rPr>
              <a:t>Métodos </a:t>
            </a:r>
          </a:p>
          <a:p>
            <a:pPr marL="0" indent="0">
              <a:buNone/>
            </a:pPr>
            <a:r>
              <a:rPr lang="es-CO" sz="1600" b="1" dirty="0">
                <a:solidFill>
                  <a:srgbClr val="00B050"/>
                </a:solidFill>
              </a:rPr>
              <a:t>de régimen</a:t>
            </a:r>
          </a:p>
          <a:p>
            <a:pPr marL="0" indent="0">
              <a:buNone/>
            </a:pPr>
            <a:r>
              <a:rPr lang="es-CO" sz="1600" b="1" dirty="0">
                <a:solidFill>
                  <a:srgbClr val="00B050"/>
                </a:solidFill>
              </a:rPr>
              <a:t> de </a:t>
            </a:r>
          </a:p>
          <a:p>
            <a:pPr marL="0" indent="0">
              <a:buNone/>
            </a:pPr>
            <a:r>
              <a:rPr lang="es-CO" sz="1600" b="1" dirty="0">
                <a:solidFill>
                  <a:srgbClr val="00B050"/>
                </a:solidFill>
              </a:rPr>
              <a:t>contracción </a:t>
            </a:r>
          </a:p>
          <a:p>
            <a:pPr marL="0" indent="0">
              <a:buNone/>
            </a:pPr>
            <a:r>
              <a:rPr lang="es-CO" sz="1600" b="1" dirty="0">
                <a:solidFill>
                  <a:srgbClr val="00B050"/>
                </a:solidFill>
              </a:rPr>
              <a:t>concéntrica</a:t>
            </a:r>
            <a:endParaRPr lang="es-CO" sz="1600" dirty="0">
              <a:solidFill>
                <a:srgbClr val="00B050"/>
              </a:solidFill>
            </a:endParaRPr>
          </a:p>
          <a:p>
            <a:pPr marL="0" indent="0">
              <a:buNone/>
            </a:pPr>
            <a:endParaRPr lang="es-CO" dirty="0"/>
          </a:p>
        </p:txBody>
      </p:sp>
      <p:sp>
        <p:nvSpPr>
          <p:cNvPr id="4" name="1 Título"/>
          <p:cNvSpPr>
            <a:spLocks noGrp="1"/>
          </p:cNvSpPr>
          <p:nvPr>
            <p:ph type="title"/>
          </p:nvPr>
        </p:nvSpPr>
        <p:spPr>
          <a:xfrm>
            <a:off x="515884" y="476672"/>
            <a:ext cx="8183880" cy="1267584"/>
          </a:xfrm>
        </p:spPr>
        <p:txBody>
          <a:bodyPr>
            <a:normAutofit/>
          </a:bodyPr>
          <a:lstStyle/>
          <a:p>
            <a:pPr algn="ctr"/>
            <a:r>
              <a:rPr lang="es-CO" sz="1400" dirty="0">
                <a:effectLst/>
              </a:rPr>
              <a:t>González Badillo y Gorostiaga (1995), establecen una clasificación más amplia y específica de los sistemas de entrenamiento de la fuerza </a:t>
            </a:r>
            <a:r>
              <a:rPr lang="es-CO" sz="1300" dirty="0">
                <a:effectLst/>
              </a:rPr>
              <a:t/>
            </a:r>
            <a:br>
              <a:rPr lang="es-CO" sz="1300" dirty="0">
                <a:effectLst/>
              </a:rPr>
            </a:br>
            <a:r>
              <a:rPr lang="es-CO" sz="2200" dirty="0">
                <a:effectLst/>
              </a:rPr>
              <a:t>1.Métodos de entrenamiento de la fuerza máxima</a:t>
            </a:r>
            <a:br>
              <a:rPr lang="es-CO" sz="2200" dirty="0">
                <a:effectLst/>
              </a:rPr>
            </a:br>
            <a:endParaRPr lang="es-CO" sz="2200" dirty="0"/>
          </a:p>
        </p:txBody>
      </p:sp>
      <p:sp>
        <p:nvSpPr>
          <p:cNvPr id="5" name="4 Rectángulo redondeado"/>
          <p:cNvSpPr/>
          <p:nvPr/>
        </p:nvSpPr>
        <p:spPr>
          <a:xfrm>
            <a:off x="2003020" y="1916832"/>
            <a:ext cx="6696744" cy="9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200" b="1" i="1" dirty="0">
                <a:solidFill>
                  <a:schemeClr val="tx1"/>
                </a:solidFill>
              </a:rPr>
              <a:t>Método concéntrico puro</a:t>
            </a:r>
            <a:r>
              <a:rPr lang="es-CO" sz="1200" dirty="0">
                <a:solidFill>
                  <a:schemeClr val="tx1"/>
                </a:solidFill>
              </a:rPr>
              <a:t>. El objetivo principal es la mejora de la fuerza a través de una fuerte activación nerviosa y la mejora de la fuerza explosiva. Se requiere una intensidad aproximada del 60-80% con de 4 a 6 repeticiones, en 4-6 series y con una pausa de 3-5 minutos. La velocidad de ejecución será máxima o explosiva</a:t>
            </a:r>
          </a:p>
        </p:txBody>
      </p:sp>
      <p:sp>
        <p:nvSpPr>
          <p:cNvPr id="6" name="5 Rectángulo redondeado"/>
          <p:cNvSpPr/>
          <p:nvPr/>
        </p:nvSpPr>
        <p:spPr>
          <a:xfrm>
            <a:off x="2003020" y="3212976"/>
            <a:ext cx="6696744"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200" b="1" i="1" dirty="0">
                <a:solidFill>
                  <a:schemeClr val="tx1"/>
                </a:solidFill>
              </a:rPr>
              <a:t>Método de contrastes</a:t>
            </a:r>
            <a:r>
              <a:rPr lang="es-CO" sz="1200" b="1" dirty="0">
                <a:solidFill>
                  <a:schemeClr val="tx1"/>
                </a:solidFill>
              </a:rPr>
              <a:t>. </a:t>
            </a:r>
            <a:r>
              <a:rPr lang="es-CO" sz="1200" dirty="0">
                <a:solidFill>
                  <a:schemeClr val="tx1"/>
                </a:solidFill>
              </a:rPr>
              <a:t>Este método, no mantiene unos componentes de carga fijos, utiliza intensidades altas y bajas en la misma sesión e incluso regímenes de contracción diferentes. Cuando se trabaja este método, debido al efecto fatigante de las cargas altas, no es conveniente utilizar acciones técnicas en los ejercicios sin sobrecarga porque podría deformarla</a:t>
            </a:r>
            <a:r>
              <a:rPr lang="es-CO" sz="1200" dirty="0" smtClean="0">
                <a:solidFill>
                  <a:schemeClr val="tx1"/>
                </a:solidFill>
              </a:rPr>
              <a:t>.</a:t>
            </a:r>
            <a:r>
              <a:rPr lang="es-CO" sz="1200" dirty="0"/>
              <a:t> </a:t>
            </a:r>
            <a:r>
              <a:rPr lang="es-CO" sz="1200" dirty="0">
                <a:solidFill>
                  <a:schemeClr val="tx1"/>
                </a:solidFill>
              </a:rPr>
              <a:t>S</a:t>
            </a:r>
            <a:r>
              <a:rPr lang="es-CO" sz="1200" dirty="0" smtClean="0">
                <a:solidFill>
                  <a:schemeClr val="tx1"/>
                </a:solidFill>
              </a:rPr>
              <a:t>e puede trabajar </a:t>
            </a:r>
            <a:r>
              <a:rPr lang="es-CO" sz="1200" dirty="0">
                <a:solidFill>
                  <a:schemeClr val="tx1"/>
                </a:solidFill>
              </a:rPr>
              <a:t>realizando una pausa entre los cambios de carga o pasando de la carga más elevada a la más liviana sin descanso en una misma serie. Otra posibilidad es realizar primero todas las repeticiones con cargas elevadas y posteriormente después de una pausa realizar todas las repeticiones con las cargas más ligeras.</a:t>
            </a:r>
          </a:p>
          <a:p>
            <a:r>
              <a:rPr lang="es-CO" sz="1200" dirty="0">
                <a:solidFill>
                  <a:schemeClr val="tx1"/>
                </a:solidFill>
              </a:rPr>
              <a:t>    Este método mejora la fuerza explosiva ante cargas ligeras y la fuerza máxima ante cargas elevadas. </a:t>
            </a:r>
          </a:p>
        </p:txBody>
      </p:sp>
    </p:spTree>
    <p:extLst>
      <p:ext uri="{BB962C8B-B14F-4D97-AF65-F5344CB8AC3E}">
        <p14:creationId xmlns:p14="http://schemas.microsoft.com/office/powerpoint/2010/main" val="2662855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245</TotalTime>
  <Words>1974</Words>
  <Application>Microsoft Office PowerPoint</Application>
  <PresentationFormat>Presentación en pantalla (4:3)</PresentationFormat>
  <Paragraphs>117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Aspecto</vt:lpstr>
      <vt:lpstr>PRINCIPIOS DEL ENTRENAMIENTO DEPORTIVO: LA FUERZA </vt:lpstr>
      <vt:lpstr>PRINCIPIOS DEL ENTRENAMIENTO DEPORTIVO: LA FUERZA </vt:lpstr>
      <vt:lpstr>CLASIFICACIÓN DE LA FUERZA</vt:lpstr>
      <vt:lpstr>CLASIFICACIÓN DE LA FUERZA</vt:lpstr>
      <vt:lpstr>MÉTODOS MÁS UTILIZADOS EN EL ENTRENAMIENTO DE LA FUERZA </vt:lpstr>
      <vt:lpstr>MÉTODOS MÁS UTILIZADOS EN EL ENTRENAMIENTO DE LA FUERZA </vt:lpstr>
      <vt:lpstr>González Badillo y Gorostiaga (1995), establecen una clasificación más amplia y específica de los sistemas de entrenamiento de la fuerza  1.Métodos de entrenamiento de la fuerza máxima </vt:lpstr>
      <vt:lpstr>González Badillo y Gorostiaga (1995), establecen una clasificación más amplia y específica de los sistemas de entrenamiento de la fuerza  1.Métodos de entrenamiento de la fuerza máxima </vt:lpstr>
      <vt:lpstr>González Badillo y Gorostiaga (1995), establecen una clasificación más amplia y específica de los sistemas de entrenamiento de la fuerza  1.Métodos de entrenamiento de la fuerza máxima </vt:lpstr>
      <vt:lpstr>González Badillo y Gorostiaga (1995), establecen una clasificación más amplia y específica de los sistemas de entrenamiento de la fuerza  1.Métodos de entrenamiento de la fuerza máxima </vt:lpstr>
      <vt:lpstr>González Badillo y Gorostiaga (1995), establecen una clasificación más amplia y específica de los sistemas de entrenamiento de la fuerza  1.Métodos de entrenamiento de la fuerza máxima  </vt:lpstr>
      <vt:lpstr>González Badillo y Gorostiaga (1995), establecen una clasificación más amplia y específica de los sistemas de entrenamiento de la fuerza  2.     Métodos de entrenamiento de la fuerza explosiva y explosivo-elástica </vt:lpstr>
      <vt:lpstr>González Badillo y Gorostiaga (1995), establecen una clasificación más amplia y específica de los sistemas de entrenamiento de la fuerza  2.     Métodos de entrenamiento de la fuerza explosiva y explosivo-elástica </vt:lpstr>
      <vt:lpstr>González Badillo y Gorostiaga (1995), establecen una clasificación más amplia y específica de los sistemas de entrenamiento de la fuerza  3.     Métodos de entrenamiento de la fuerza reactiva  </vt:lpstr>
      <vt:lpstr>Bibliografía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PRINCIPIOS DEL ENTRENAMIENTO DEPORTIVO DE LA FUERZA </dc:title>
  <dc:creator>USUARIO</dc:creator>
  <cp:lastModifiedBy>USUARIO</cp:lastModifiedBy>
  <cp:revision>23</cp:revision>
  <dcterms:created xsi:type="dcterms:W3CDTF">2015-03-08T14:04:27Z</dcterms:created>
  <dcterms:modified xsi:type="dcterms:W3CDTF">2015-03-10T21:47:13Z</dcterms:modified>
</cp:coreProperties>
</file>